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9" r:id="rId4"/>
    <p:sldId id="260" r:id="rId5"/>
    <p:sldId id="261" r:id="rId6"/>
    <p:sldId id="268" r:id="rId7"/>
    <p:sldId id="287" r:id="rId8"/>
    <p:sldId id="288" r:id="rId9"/>
    <p:sldId id="308" r:id="rId10"/>
    <p:sldId id="289" r:id="rId11"/>
    <p:sldId id="290" r:id="rId12"/>
    <p:sldId id="291" r:id="rId13"/>
    <p:sldId id="292" r:id="rId14"/>
    <p:sldId id="333" r:id="rId15"/>
    <p:sldId id="293" r:id="rId16"/>
    <p:sldId id="310" r:id="rId17"/>
    <p:sldId id="311" r:id="rId18"/>
    <p:sldId id="315" r:id="rId19"/>
    <p:sldId id="314" r:id="rId20"/>
    <p:sldId id="296" r:id="rId21"/>
    <p:sldId id="294" r:id="rId22"/>
    <p:sldId id="297" r:id="rId23"/>
    <p:sldId id="298" r:id="rId24"/>
    <p:sldId id="299" r:id="rId25"/>
    <p:sldId id="300" r:id="rId26"/>
    <p:sldId id="302" r:id="rId27"/>
    <p:sldId id="303" r:id="rId28"/>
    <p:sldId id="332" r:id="rId29"/>
    <p:sldId id="316" r:id="rId30"/>
    <p:sldId id="317" r:id="rId31"/>
    <p:sldId id="318" r:id="rId32"/>
    <p:sldId id="319" r:id="rId33"/>
    <p:sldId id="320" r:id="rId34"/>
    <p:sldId id="321" r:id="rId35"/>
    <p:sldId id="334" r:id="rId36"/>
    <p:sldId id="322" r:id="rId37"/>
    <p:sldId id="323" r:id="rId38"/>
    <p:sldId id="324" r:id="rId39"/>
    <p:sldId id="325" r:id="rId40"/>
    <p:sldId id="326" r:id="rId41"/>
    <p:sldId id="327" r:id="rId42"/>
    <p:sldId id="328" r:id="rId43"/>
    <p:sldId id="329" r:id="rId44"/>
    <p:sldId id="330" r:id="rId45"/>
    <p:sldId id="331" r:id="rId4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66B3"/>
    <a:srgbClr val="000000"/>
    <a:srgbClr val="FF6699"/>
    <a:srgbClr val="FF0000"/>
    <a:srgbClr val="FF3300"/>
    <a:srgbClr val="FF9900"/>
    <a:srgbClr val="FFFF00"/>
    <a:srgbClr val="C1D1D3"/>
    <a:srgbClr val="5AAB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576" autoAdjust="0"/>
    <p:restoredTop sz="88936" autoAdjust="0"/>
  </p:normalViewPr>
  <p:slideViewPr>
    <p:cSldViewPr>
      <p:cViewPr>
        <p:scale>
          <a:sx n="75" d="100"/>
          <a:sy n="75" d="100"/>
        </p:scale>
        <p:origin x="-288" y="8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8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47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yu Jun" userId="0eec374c32ab13e2" providerId="LiveId" clId="{8201A505-E04F-4893-AE84-A62E88FEC25E}"/>
    <pc:docChg chg="undo modSld">
      <pc:chgData name="Lyu Jun" userId="0eec374c32ab13e2" providerId="LiveId" clId="{8201A505-E04F-4893-AE84-A62E88FEC25E}" dt="2019-06-07T06:37:00.720" v="12" actId="1035"/>
      <pc:docMkLst>
        <pc:docMk/>
      </pc:docMkLst>
      <pc:sldChg chg="modSp">
        <pc:chgData name="Lyu Jun" userId="0eec374c32ab13e2" providerId="LiveId" clId="{8201A505-E04F-4893-AE84-A62E88FEC25E}" dt="2019-06-07T06:25:11.722" v="3" actId="1076"/>
        <pc:sldMkLst>
          <pc:docMk/>
          <pc:sldMk cId="318835259" sldId="324"/>
        </pc:sldMkLst>
        <pc:spChg chg="mod">
          <ac:chgData name="Lyu Jun" userId="0eec374c32ab13e2" providerId="LiveId" clId="{8201A505-E04F-4893-AE84-A62E88FEC25E}" dt="2019-06-07T06:25:11.722" v="3" actId="1076"/>
          <ac:spMkLst>
            <pc:docMk/>
            <pc:sldMk cId="318835259" sldId="324"/>
            <ac:spMk id="8" creationId="{00000000-0000-0000-0000-000000000000}"/>
          </ac:spMkLst>
        </pc:spChg>
      </pc:sldChg>
      <pc:sldChg chg="addSp modSp modAnim">
        <pc:chgData name="Lyu Jun" userId="0eec374c32ab13e2" providerId="LiveId" clId="{8201A505-E04F-4893-AE84-A62E88FEC25E}" dt="2019-06-07T06:37:00.720" v="12" actId="1035"/>
        <pc:sldMkLst>
          <pc:docMk/>
          <pc:sldMk cId="1196273812" sldId="326"/>
        </pc:sldMkLst>
        <pc:spChg chg="mod">
          <ac:chgData name="Lyu Jun" userId="0eec374c32ab13e2" providerId="LiveId" clId="{8201A505-E04F-4893-AE84-A62E88FEC25E}" dt="2019-06-07T06:36:11.622" v="4" actId="164"/>
          <ac:spMkLst>
            <pc:docMk/>
            <pc:sldMk cId="1196273812" sldId="326"/>
            <ac:spMk id="5" creationId="{00000000-0000-0000-0000-000000000000}"/>
          </ac:spMkLst>
        </pc:spChg>
        <pc:spChg chg="mod">
          <ac:chgData name="Lyu Jun" userId="0eec374c32ab13e2" providerId="LiveId" clId="{8201A505-E04F-4893-AE84-A62E88FEC25E}" dt="2019-06-07T06:36:11.622" v="4" actId="164"/>
          <ac:spMkLst>
            <pc:docMk/>
            <pc:sldMk cId="1196273812" sldId="326"/>
            <ac:spMk id="6" creationId="{00000000-0000-0000-0000-000000000000}"/>
          </ac:spMkLst>
        </pc:spChg>
        <pc:spChg chg="mod">
          <ac:chgData name="Lyu Jun" userId="0eec374c32ab13e2" providerId="LiveId" clId="{8201A505-E04F-4893-AE84-A62E88FEC25E}" dt="2019-06-07T06:36:11.622" v="4" actId="164"/>
          <ac:spMkLst>
            <pc:docMk/>
            <pc:sldMk cId="1196273812" sldId="326"/>
            <ac:spMk id="7" creationId="{00000000-0000-0000-0000-000000000000}"/>
          </ac:spMkLst>
        </pc:spChg>
        <pc:spChg chg="mod">
          <ac:chgData name="Lyu Jun" userId="0eec374c32ab13e2" providerId="LiveId" clId="{8201A505-E04F-4893-AE84-A62E88FEC25E}" dt="2019-06-07T06:36:11.622" v="4" actId="164"/>
          <ac:spMkLst>
            <pc:docMk/>
            <pc:sldMk cId="1196273812" sldId="326"/>
            <ac:spMk id="8" creationId="{00000000-0000-0000-0000-000000000000}"/>
          </ac:spMkLst>
        </pc:spChg>
        <pc:spChg chg="mod">
          <ac:chgData name="Lyu Jun" userId="0eec374c32ab13e2" providerId="LiveId" clId="{8201A505-E04F-4893-AE84-A62E88FEC25E}" dt="2019-06-07T06:36:11.622" v="4" actId="164"/>
          <ac:spMkLst>
            <pc:docMk/>
            <pc:sldMk cId="1196273812" sldId="326"/>
            <ac:spMk id="14" creationId="{00000000-0000-0000-0000-000000000000}"/>
          </ac:spMkLst>
        </pc:spChg>
        <pc:spChg chg="mod">
          <ac:chgData name="Lyu Jun" userId="0eec374c32ab13e2" providerId="LiveId" clId="{8201A505-E04F-4893-AE84-A62E88FEC25E}" dt="2019-06-07T06:36:11.622" v="4" actId="164"/>
          <ac:spMkLst>
            <pc:docMk/>
            <pc:sldMk cId="1196273812" sldId="326"/>
            <ac:spMk id="15" creationId="{00000000-0000-0000-0000-000000000000}"/>
          </ac:spMkLst>
        </pc:spChg>
        <pc:spChg chg="mod">
          <ac:chgData name="Lyu Jun" userId="0eec374c32ab13e2" providerId="LiveId" clId="{8201A505-E04F-4893-AE84-A62E88FEC25E}" dt="2019-06-07T06:36:11.622" v="4" actId="164"/>
          <ac:spMkLst>
            <pc:docMk/>
            <pc:sldMk cId="1196273812" sldId="326"/>
            <ac:spMk id="16" creationId="{00000000-0000-0000-0000-000000000000}"/>
          </ac:spMkLst>
        </pc:spChg>
        <pc:spChg chg="mod">
          <ac:chgData name="Lyu Jun" userId="0eec374c32ab13e2" providerId="LiveId" clId="{8201A505-E04F-4893-AE84-A62E88FEC25E}" dt="2019-06-07T06:36:11.622" v="4" actId="164"/>
          <ac:spMkLst>
            <pc:docMk/>
            <pc:sldMk cId="1196273812" sldId="326"/>
            <ac:spMk id="17" creationId="{00000000-0000-0000-0000-000000000000}"/>
          </ac:spMkLst>
        </pc:spChg>
        <pc:spChg chg="mod">
          <ac:chgData name="Lyu Jun" userId="0eec374c32ab13e2" providerId="LiveId" clId="{8201A505-E04F-4893-AE84-A62E88FEC25E}" dt="2019-06-07T06:36:11.622" v="4" actId="164"/>
          <ac:spMkLst>
            <pc:docMk/>
            <pc:sldMk cId="1196273812" sldId="326"/>
            <ac:spMk id="18" creationId="{00000000-0000-0000-0000-000000000000}"/>
          </ac:spMkLst>
        </pc:spChg>
        <pc:spChg chg="mod">
          <ac:chgData name="Lyu Jun" userId="0eec374c32ab13e2" providerId="LiveId" clId="{8201A505-E04F-4893-AE84-A62E88FEC25E}" dt="2019-06-07T06:36:11.622" v="4" actId="164"/>
          <ac:spMkLst>
            <pc:docMk/>
            <pc:sldMk cId="1196273812" sldId="326"/>
            <ac:spMk id="19" creationId="{00000000-0000-0000-0000-000000000000}"/>
          </ac:spMkLst>
        </pc:spChg>
        <pc:spChg chg="mod">
          <ac:chgData name="Lyu Jun" userId="0eec374c32ab13e2" providerId="LiveId" clId="{8201A505-E04F-4893-AE84-A62E88FEC25E}" dt="2019-06-07T06:36:11.622" v="4" actId="164"/>
          <ac:spMkLst>
            <pc:docMk/>
            <pc:sldMk cId="1196273812" sldId="326"/>
            <ac:spMk id="20" creationId="{00000000-0000-0000-0000-000000000000}"/>
          </ac:spMkLst>
        </pc:spChg>
        <pc:spChg chg="mod">
          <ac:chgData name="Lyu Jun" userId="0eec374c32ab13e2" providerId="LiveId" clId="{8201A505-E04F-4893-AE84-A62E88FEC25E}" dt="2019-06-07T06:36:11.622" v="4" actId="164"/>
          <ac:spMkLst>
            <pc:docMk/>
            <pc:sldMk cId="1196273812" sldId="326"/>
            <ac:spMk id="21" creationId="{00000000-0000-0000-0000-000000000000}"/>
          </ac:spMkLst>
        </pc:spChg>
        <pc:spChg chg="mod">
          <ac:chgData name="Lyu Jun" userId="0eec374c32ab13e2" providerId="LiveId" clId="{8201A505-E04F-4893-AE84-A62E88FEC25E}" dt="2019-06-07T06:36:11.622" v="4" actId="164"/>
          <ac:spMkLst>
            <pc:docMk/>
            <pc:sldMk cId="1196273812" sldId="326"/>
            <ac:spMk id="22" creationId="{00000000-0000-0000-0000-000000000000}"/>
          </ac:spMkLst>
        </pc:spChg>
        <pc:spChg chg="mod">
          <ac:chgData name="Lyu Jun" userId="0eec374c32ab13e2" providerId="LiveId" clId="{8201A505-E04F-4893-AE84-A62E88FEC25E}" dt="2019-06-07T06:36:11.622" v="4" actId="164"/>
          <ac:spMkLst>
            <pc:docMk/>
            <pc:sldMk cId="1196273812" sldId="326"/>
            <ac:spMk id="23" creationId="{00000000-0000-0000-0000-000000000000}"/>
          </ac:spMkLst>
        </pc:spChg>
        <pc:spChg chg="mod">
          <ac:chgData name="Lyu Jun" userId="0eec374c32ab13e2" providerId="LiveId" clId="{8201A505-E04F-4893-AE84-A62E88FEC25E}" dt="2019-06-07T06:36:11.622" v="4" actId="164"/>
          <ac:spMkLst>
            <pc:docMk/>
            <pc:sldMk cId="1196273812" sldId="326"/>
            <ac:spMk id="34" creationId="{00000000-0000-0000-0000-000000000000}"/>
          </ac:spMkLst>
        </pc:spChg>
        <pc:spChg chg="mod">
          <ac:chgData name="Lyu Jun" userId="0eec374c32ab13e2" providerId="LiveId" clId="{8201A505-E04F-4893-AE84-A62E88FEC25E}" dt="2019-06-07T06:36:11.622" v="4" actId="164"/>
          <ac:spMkLst>
            <pc:docMk/>
            <pc:sldMk cId="1196273812" sldId="326"/>
            <ac:spMk id="35" creationId="{00000000-0000-0000-0000-000000000000}"/>
          </ac:spMkLst>
        </pc:spChg>
        <pc:spChg chg="mod">
          <ac:chgData name="Lyu Jun" userId="0eec374c32ab13e2" providerId="LiveId" clId="{8201A505-E04F-4893-AE84-A62E88FEC25E}" dt="2019-06-07T06:36:11.622" v="4" actId="164"/>
          <ac:spMkLst>
            <pc:docMk/>
            <pc:sldMk cId="1196273812" sldId="326"/>
            <ac:spMk id="39" creationId="{00000000-0000-0000-0000-000000000000}"/>
          </ac:spMkLst>
        </pc:spChg>
        <pc:spChg chg="mod">
          <ac:chgData name="Lyu Jun" userId="0eec374c32ab13e2" providerId="LiveId" clId="{8201A505-E04F-4893-AE84-A62E88FEC25E}" dt="2019-06-07T06:36:11.622" v="4" actId="164"/>
          <ac:spMkLst>
            <pc:docMk/>
            <pc:sldMk cId="1196273812" sldId="326"/>
            <ac:spMk id="48" creationId="{00000000-0000-0000-0000-000000000000}"/>
          </ac:spMkLst>
        </pc:spChg>
        <pc:spChg chg="mod">
          <ac:chgData name="Lyu Jun" userId="0eec374c32ab13e2" providerId="LiveId" clId="{8201A505-E04F-4893-AE84-A62E88FEC25E}" dt="2019-06-07T06:36:11.622" v="4" actId="164"/>
          <ac:spMkLst>
            <pc:docMk/>
            <pc:sldMk cId="1196273812" sldId="326"/>
            <ac:spMk id="52" creationId="{00000000-0000-0000-0000-000000000000}"/>
          </ac:spMkLst>
        </pc:spChg>
        <pc:spChg chg="mod">
          <ac:chgData name="Lyu Jun" userId="0eec374c32ab13e2" providerId="LiveId" clId="{8201A505-E04F-4893-AE84-A62E88FEC25E}" dt="2019-06-07T06:36:11.622" v="4" actId="164"/>
          <ac:spMkLst>
            <pc:docMk/>
            <pc:sldMk cId="1196273812" sldId="326"/>
            <ac:spMk id="53" creationId="{00000000-0000-0000-0000-000000000000}"/>
          </ac:spMkLst>
        </pc:spChg>
        <pc:spChg chg="mod">
          <ac:chgData name="Lyu Jun" userId="0eec374c32ab13e2" providerId="LiveId" clId="{8201A505-E04F-4893-AE84-A62E88FEC25E}" dt="2019-06-07T06:36:11.622" v="4" actId="164"/>
          <ac:spMkLst>
            <pc:docMk/>
            <pc:sldMk cId="1196273812" sldId="326"/>
            <ac:spMk id="54" creationId="{00000000-0000-0000-0000-000000000000}"/>
          </ac:spMkLst>
        </pc:spChg>
        <pc:grpChg chg="add mod">
          <ac:chgData name="Lyu Jun" userId="0eec374c32ab13e2" providerId="LiveId" clId="{8201A505-E04F-4893-AE84-A62E88FEC25E}" dt="2019-06-07T06:37:00.720" v="12" actId="1035"/>
          <ac:grpSpMkLst>
            <pc:docMk/>
            <pc:sldMk cId="1196273812" sldId="326"/>
            <ac:grpSpMk id="3" creationId="{6CD898E6-D629-479C-9519-D74D63422F56}"/>
          </ac:grpSpMkLst>
        </pc:grpChg>
        <pc:cxnChg chg="mod">
          <ac:chgData name="Lyu Jun" userId="0eec374c32ab13e2" providerId="LiveId" clId="{8201A505-E04F-4893-AE84-A62E88FEC25E}" dt="2019-06-07T06:36:11.622" v="4" actId="164"/>
          <ac:cxnSpMkLst>
            <pc:docMk/>
            <pc:sldMk cId="1196273812" sldId="326"/>
            <ac:cxnSpMk id="9" creationId="{00000000-0000-0000-0000-000000000000}"/>
          </ac:cxnSpMkLst>
        </pc:cxnChg>
        <pc:cxnChg chg="mod">
          <ac:chgData name="Lyu Jun" userId="0eec374c32ab13e2" providerId="LiveId" clId="{8201A505-E04F-4893-AE84-A62E88FEC25E}" dt="2019-06-07T06:36:11.622" v="4" actId="164"/>
          <ac:cxnSpMkLst>
            <pc:docMk/>
            <pc:sldMk cId="1196273812" sldId="326"/>
            <ac:cxnSpMk id="10" creationId="{00000000-0000-0000-0000-000000000000}"/>
          </ac:cxnSpMkLst>
        </pc:cxnChg>
        <pc:cxnChg chg="mod">
          <ac:chgData name="Lyu Jun" userId="0eec374c32ab13e2" providerId="LiveId" clId="{8201A505-E04F-4893-AE84-A62E88FEC25E}" dt="2019-06-07T06:36:11.622" v="4" actId="164"/>
          <ac:cxnSpMkLst>
            <pc:docMk/>
            <pc:sldMk cId="1196273812" sldId="326"/>
            <ac:cxnSpMk id="11" creationId="{00000000-0000-0000-0000-000000000000}"/>
          </ac:cxnSpMkLst>
        </pc:cxnChg>
        <pc:cxnChg chg="mod">
          <ac:chgData name="Lyu Jun" userId="0eec374c32ab13e2" providerId="LiveId" clId="{8201A505-E04F-4893-AE84-A62E88FEC25E}" dt="2019-06-07T06:36:11.622" v="4" actId="164"/>
          <ac:cxnSpMkLst>
            <pc:docMk/>
            <pc:sldMk cId="1196273812" sldId="326"/>
            <ac:cxnSpMk id="12" creationId="{00000000-0000-0000-0000-000000000000}"/>
          </ac:cxnSpMkLst>
        </pc:cxnChg>
        <pc:cxnChg chg="mod">
          <ac:chgData name="Lyu Jun" userId="0eec374c32ab13e2" providerId="LiveId" clId="{8201A505-E04F-4893-AE84-A62E88FEC25E}" dt="2019-06-07T06:36:11.622" v="4" actId="164"/>
          <ac:cxnSpMkLst>
            <pc:docMk/>
            <pc:sldMk cId="1196273812" sldId="326"/>
            <ac:cxnSpMk id="13" creationId="{00000000-0000-0000-0000-000000000000}"/>
          </ac:cxnSpMkLst>
        </pc:cxnChg>
        <pc:cxnChg chg="mod">
          <ac:chgData name="Lyu Jun" userId="0eec374c32ab13e2" providerId="LiveId" clId="{8201A505-E04F-4893-AE84-A62E88FEC25E}" dt="2019-06-07T06:36:11.622" v="4" actId="164"/>
          <ac:cxnSpMkLst>
            <pc:docMk/>
            <pc:sldMk cId="1196273812" sldId="326"/>
            <ac:cxnSpMk id="31" creationId="{00000000-0000-0000-0000-000000000000}"/>
          </ac:cxnSpMkLst>
        </pc:cxnChg>
        <pc:cxnChg chg="mod">
          <ac:chgData name="Lyu Jun" userId="0eec374c32ab13e2" providerId="LiveId" clId="{8201A505-E04F-4893-AE84-A62E88FEC25E}" dt="2019-06-07T06:36:11.622" v="4" actId="164"/>
          <ac:cxnSpMkLst>
            <pc:docMk/>
            <pc:sldMk cId="1196273812" sldId="326"/>
            <ac:cxnSpMk id="37" creationId="{00000000-0000-0000-0000-000000000000}"/>
          </ac:cxnSpMkLst>
        </pc:cxnChg>
        <pc:cxnChg chg="mod">
          <ac:chgData name="Lyu Jun" userId="0eec374c32ab13e2" providerId="LiveId" clId="{8201A505-E04F-4893-AE84-A62E88FEC25E}" dt="2019-06-07T06:36:11.622" v="4" actId="164"/>
          <ac:cxnSpMkLst>
            <pc:docMk/>
            <pc:sldMk cId="1196273812" sldId="326"/>
            <ac:cxnSpMk id="40" creationId="{00000000-0000-0000-0000-000000000000}"/>
          </ac:cxnSpMkLst>
        </pc:cxnChg>
        <pc:cxnChg chg="mod">
          <ac:chgData name="Lyu Jun" userId="0eec374c32ab13e2" providerId="LiveId" clId="{8201A505-E04F-4893-AE84-A62E88FEC25E}" dt="2019-06-07T06:36:11.622" v="4" actId="164"/>
          <ac:cxnSpMkLst>
            <pc:docMk/>
            <pc:sldMk cId="1196273812" sldId="326"/>
            <ac:cxnSpMk id="41" creationId="{00000000-0000-0000-0000-000000000000}"/>
          </ac:cxnSpMkLst>
        </pc:cxnChg>
        <pc:cxnChg chg="mod">
          <ac:chgData name="Lyu Jun" userId="0eec374c32ab13e2" providerId="LiveId" clId="{8201A505-E04F-4893-AE84-A62E88FEC25E}" dt="2019-06-07T06:36:11.622" v="4" actId="164"/>
          <ac:cxnSpMkLst>
            <pc:docMk/>
            <pc:sldMk cId="1196273812" sldId="326"/>
            <ac:cxnSpMk id="49" creationId="{00000000-0000-0000-0000-000000000000}"/>
          </ac:cxnSpMkLst>
        </pc:cxnChg>
        <pc:cxnChg chg="mod">
          <ac:chgData name="Lyu Jun" userId="0eec374c32ab13e2" providerId="LiveId" clId="{8201A505-E04F-4893-AE84-A62E88FEC25E}" dt="2019-06-07T06:36:11.622" v="4" actId="164"/>
          <ac:cxnSpMkLst>
            <pc:docMk/>
            <pc:sldMk cId="1196273812" sldId="326"/>
            <ac:cxnSpMk id="59" creationId="{00000000-0000-0000-0000-000000000000}"/>
          </ac:cxnSpMkLst>
        </pc:cxn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image" Target="../media/image70.wmf"/><Relationship Id="rId4" Type="http://schemas.openxmlformats.org/officeDocument/2006/relationships/image" Target="../media/image73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wmf"/><Relationship Id="rId1" Type="http://schemas.openxmlformats.org/officeDocument/2006/relationships/image" Target="../media/image7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4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4" Type="http://schemas.openxmlformats.org/officeDocument/2006/relationships/image" Target="../media/image33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Relationship Id="rId4" Type="http://schemas.openxmlformats.org/officeDocument/2006/relationships/image" Target="../media/image5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ACB24BB-07AD-429A-A2E2-1D4803ABA524}" type="datetimeFigureOut">
              <a:rPr lang="zh-CN" altLang="en-US"/>
              <a:pPr>
                <a:defRPr/>
              </a:pPr>
              <a:t>2019/6/7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486AD57-67ED-4140-9F70-67C055736CF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5016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gray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8"/>
          <p:cNvSpPr>
            <a:spLocks noChangeArrowheads="1"/>
          </p:cNvSpPr>
          <p:nvPr/>
        </p:nvSpPr>
        <p:spPr bwMode="gray">
          <a:xfrm rot="5400000">
            <a:off x="7904162" y="1163638"/>
            <a:ext cx="2098675" cy="381000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54510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gray">
          <a:xfrm>
            <a:off x="3886200" y="5715000"/>
            <a:ext cx="16129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2800" b="1">
                <a:latin typeface="Verdana" pitchFamily="34" charset="0"/>
                <a:ea typeface="宋体" charset="-122"/>
              </a:rPr>
              <a:t>LOGO</a:t>
            </a:r>
          </a:p>
        </p:txBody>
      </p:sp>
      <p:grpSp>
        <p:nvGrpSpPr>
          <p:cNvPr id="6" name="Group 31"/>
          <p:cNvGrpSpPr>
            <a:grpSpLocks/>
          </p:cNvGrpSpPr>
          <p:nvPr/>
        </p:nvGrpSpPr>
        <p:grpSpPr bwMode="auto">
          <a:xfrm rot="421294">
            <a:off x="971550" y="692150"/>
            <a:ext cx="1871663" cy="1944688"/>
            <a:chOff x="521" y="482"/>
            <a:chExt cx="1134" cy="1142"/>
          </a:xfrm>
        </p:grpSpPr>
        <p:sp>
          <p:nvSpPr>
            <p:cNvPr id="7" name="Oval 32"/>
            <p:cNvSpPr>
              <a:spLocks noChangeArrowheads="1"/>
            </p:cNvSpPr>
            <p:nvPr userDrawn="1"/>
          </p:nvSpPr>
          <p:spPr bwMode="gray">
            <a:xfrm rot="-128649">
              <a:off x="851" y="811"/>
              <a:ext cx="479" cy="494"/>
            </a:xfrm>
            <a:prstGeom prst="ellipse">
              <a:avLst/>
            </a:prstGeom>
            <a:gradFill rotWithShape="1">
              <a:gsLst>
                <a:gs pos="0">
                  <a:schemeClr val="bg2">
                    <a:gamma/>
                    <a:tint val="0"/>
                    <a:invGamma/>
                  </a:schemeClr>
                </a:gs>
                <a:gs pos="100000">
                  <a:schemeClr val="bg2"/>
                </a:gs>
              </a:gsLst>
              <a:path path="shape">
                <a:fillToRect l="50000" t="50000" r="50000" b="50000"/>
              </a:path>
            </a:gradFill>
            <a:ln w="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charset="-122"/>
              </a:endParaRPr>
            </a:p>
          </p:txBody>
        </p:sp>
        <p:grpSp>
          <p:nvGrpSpPr>
            <p:cNvPr id="8" name="Group 33"/>
            <p:cNvGrpSpPr>
              <a:grpSpLocks/>
            </p:cNvGrpSpPr>
            <p:nvPr userDrawn="1"/>
          </p:nvGrpSpPr>
          <p:grpSpPr bwMode="auto">
            <a:xfrm rot="56277">
              <a:off x="1257" y="1221"/>
              <a:ext cx="258" cy="217"/>
              <a:chOff x="3447" y="874"/>
              <a:chExt cx="399" cy="340"/>
            </a:xfrm>
          </p:grpSpPr>
          <p:sp>
            <p:nvSpPr>
              <p:cNvPr id="37" name="Oval 34"/>
              <p:cNvSpPr>
                <a:spLocks noChangeArrowheads="1"/>
              </p:cNvSpPr>
              <p:nvPr/>
            </p:nvSpPr>
            <p:spPr bwMode="gray">
              <a:xfrm>
                <a:off x="3631" y="1021"/>
                <a:ext cx="108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8" name="Oval 35"/>
              <p:cNvSpPr>
                <a:spLocks noChangeArrowheads="1"/>
              </p:cNvSpPr>
              <p:nvPr/>
            </p:nvSpPr>
            <p:spPr bwMode="gray">
              <a:xfrm>
                <a:off x="3754" y="1123"/>
                <a:ext cx="92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9" name="Oval 36"/>
              <p:cNvSpPr>
                <a:spLocks noChangeArrowheads="1"/>
              </p:cNvSpPr>
              <p:nvPr/>
            </p:nvSpPr>
            <p:spPr bwMode="gray">
              <a:xfrm>
                <a:off x="3447" y="874"/>
                <a:ext cx="180" cy="18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9" name="Group 37"/>
            <p:cNvGrpSpPr>
              <a:grpSpLocks/>
            </p:cNvGrpSpPr>
            <p:nvPr userDrawn="1"/>
          </p:nvGrpSpPr>
          <p:grpSpPr bwMode="auto">
            <a:xfrm rot="-2383151">
              <a:off x="1381" y="941"/>
              <a:ext cx="269" cy="221"/>
              <a:chOff x="3446" y="867"/>
              <a:chExt cx="409" cy="344"/>
            </a:xfrm>
          </p:grpSpPr>
          <p:sp>
            <p:nvSpPr>
              <p:cNvPr id="34" name="Oval 38"/>
              <p:cNvSpPr>
                <a:spLocks noChangeArrowheads="1"/>
              </p:cNvSpPr>
              <p:nvPr/>
            </p:nvSpPr>
            <p:spPr bwMode="gray">
              <a:xfrm>
                <a:off x="3636" y="1015"/>
                <a:ext cx="111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5" name="Oval 39"/>
              <p:cNvSpPr>
                <a:spLocks noChangeArrowheads="1"/>
              </p:cNvSpPr>
              <p:nvPr/>
            </p:nvSpPr>
            <p:spPr bwMode="gray">
              <a:xfrm>
                <a:off x="3764" y="1118"/>
                <a:ext cx="91" cy="9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6" name="Oval 40"/>
              <p:cNvSpPr>
                <a:spLocks noChangeArrowheads="1"/>
              </p:cNvSpPr>
              <p:nvPr/>
            </p:nvSpPr>
            <p:spPr bwMode="gray">
              <a:xfrm>
                <a:off x="3446" y="867"/>
                <a:ext cx="184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" name="Group 41"/>
            <p:cNvGrpSpPr>
              <a:grpSpLocks/>
            </p:cNvGrpSpPr>
            <p:nvPr userDrawn="1"/>
          </p:nvGrpSpPr>
          <p:grpSpPr bwMode="auto">
            <a:xfrm rot="-4925197">
              <a:off x="1295" y="670"/>
              <a:ext cx="251" cy="229"/>
              <a:chOff x="3458" y="871"/>
              <a:chExt cx="399" cy="341"/>
            </a:xfrm>
          </p:grpSpPr>
          <p:sp>
            <p:nvSpPr>
              <p:cNvPr id="31" name="Oval 42"/>
              <p:cNvSpPr>
                <a:spLocks noChangeArrowheads="1"/>
              </p:cNvSpPr>
              <p:nvPr/>
            </p:nvSpPr>
            <p:spPr bwMode="gray">
              <a:xfrm>
                <a:off x="3650" y="1018"/>
                <a:ext cx="105" cy="12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2" name="Oval 43"/>
              <p:cNvSpPr>
                <a:spLocks noChangeArrowheads="1"/>
              </p:cNvSpPr>
              <p:nvPr/>
            </p:nvSpPr>
            <p:spPr bwMode="gray">
              <a:xfrm>
                <a:off x="3770" y="1120"/>
                <a:ext cx="87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3" name="Oval 44"/>
              <p:cNvSpPr>
                <a:spLocks noChangeArrowheads="1"/>
              </p:cNvSpPr>
              <p:nvPr/>
            </p:nvSpPr>
            <p:spPr bwMode="gray">
              <a:xfrm>
                <a:off x="3458" y="871"/>
                <a:ext cx="179" cy="18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1" name="Group 45"/>
            <p:cNvGrpSpPr>
              <a:grpSpLocks/>
            </p:cNvGrpSpPr>
            <p:nvPr userDrawn="1"/>
          </p:nvGrpSpPr>
          <p:grpSpPr bwMode="auto">
            <a:xfrm rot="3149186">
              <a:off x="974" y="1401"/>
              <a:ext cx="261" cy="229"/>
              <a:chOff x="3438" y="879"/>
              <a:chExt cx="405" cy="337"/>
            </a:xfrm>
          </p:grpSpPr>
          <p:sp>
            <p:nvSpPr>
              <p:cNvPr id="28" name="Oval 46"/>
              <p:cNvSpPr>
                <a:spLocks noChangeArrowheads="1"/>
              </p:cNvSpPr>
              <p:nvPr/>
            </p:nvSpPr>
            <p:spPr bwMode="gray">
              <a:xfrm>
                <a:off x="3626" y="1025"/>
                <a:ext cx="110" cy="12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9" name="Oval 47"/>
              <p:cNvSpPr>
                <a:spLocks noChangeArrowheads="1"/>
              </p:cNvSpPr>
              <p:nvPr/>
            </p:nvSpPr>
            <p:spPr bwMode="gray">
              <a:xfrm>
                <a:off x="3752" y="1124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0" name="Oval 48"/>
              <p:cNvSpPr>
                <a:spLocks noChangeArrowheads="1"/>
              </p:cNvSpPr>
              <p:nvPr/>
            </p:nvSpPr>
            <p:spPr bwMode="gray">
              <a:xfrm>
                <a:off x="3438" y="879"/>
                <a:ext cx="183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2" name="Group 49"/>
            <p:cNvGrpSpPr>
              <a:grpSpLocks/>
            </p:cNvGrpSpPr>
            <p:nvPr userDrawn="1"/>
          </p:nvGrpSpPr>
          <p:grpSpPr bwMode="auto">
            <a:xfrm rot="-7676986">
              <a:off x="933" y="440"/>
              <a:ext cx="267" cy="232"/>
              <a:chOff x="3463" y="873"/>
              <a:chExt cx="409" cy="344"/>
            </a:xfrm>
          </p:grpSpPr>
          <p:sp>
            <p:nvSpPr>
              <p:cNvPr id="25" name="Oval 50"/>
              <p:cNvSpPr>
                <a:spLocks noChangeArrowheads="1"/>
              </p:cNvSpPr>
              <p:nvPr/>
            </p:nvSpPr>
            <p:spPr bwMode="gray">
              <a:xfrm>
                <a:off x="3650" y="1023"/>
                <a:ext cx="110" cy="12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6" name="Oval 51"/>
              <p:cNvSpPr>
                <a:spLocks noChangeArrowheads="1"/>
              </p:cNvSpPr>
              <p:nvPr/>
            </p:nvSpPr>
            <p:spPr bwMode="gray">
              <a:xfrm>
                <a:off x="3775" y="1125"/>
                <a:ext cx="97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7" name="Oval 52"/>
              <p:cNvSpPr>
                <a:spLocks noChangeArrowheads="1"/>
              </p:cNvSpPr>
              <p:nvPr/>
            </p:nvSpPr>
            <p:spPr bwMode="gray">
              <a:xfrm>
                <a:off x="3463" y="873"/>
                <a:ext cx="181" cy="18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3" name="Group 53"/>
            <p:cNvGrpSpPr>
              <a:grpSpLocks/>
            </p:cNvGrpSpPr>
            <p:nvPr userDrawn="1"/>
          </p:nvGrpSpPr>
          <p:grpSpPr bwMode="auto">
            <a:xfrm rot="-10348150">
              <a:off x="661" y="649"/>
              <a:ext cx="260" cy="220"/>
              <a:chOff x="3464" y="886"/>
              <a:chExt cx="399" cy="345"/>
            </a:xfrm>
          </p:grpSpPr>
          <p:sp>
            <p:nvSpPr>
              <p:cNvPr id="22" name="Oval 54"/>
              <p:cNvSpPr>
                <a:spLocks noChangeArrowheads="1"/>
              </p:cNvSpPr>
              <p:nvPr/>
            </p:nvSpPr>
            <p:spPr bwMode="gray">
              <a:xfrm>
                <a:off x="3653" y="1041"/>
                <a:ext cx="110" cy="12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3" name="Oval 55"/>
              <p:cNvSpPr>
                <a:spLocks noChangeArrowheads="1"/>
              </p:cNvSpPr>
              <p:nvPr/>
            </p:nvSpPr>
            <p:spPr bwMode="gray">
              <a:xfrm>
                <a:off x="3774" y="1142"/>
                <a:ext cx="89" cy="8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4" name="Oval 56"/>
              <p:cNvSpPr>
                <a:spLocks noChangeArrowheads="1"/>
              </p:cNvSpPr>
              <p:nvPr/>
            </p:nvSpPr>
            <p:spPr bwMode="gray">
              <a:xfrm>
                <a:off x="3464" y="886"/>
                <a:ext cx="182" cy="18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4" name="Group 57"/>
            <p:cNvGrpSpPr>
              <a:grpSpLocks/>
            </p:cNvGrpSpPr>
            <p:nvPr userDrawn="1"/>
          </p:nvGrpSpPr>
          <p:grpSpPr bwMode="auto">
            <a:xfrm rot="8606759">
              <a:off x="512" y="981"/>
              <a:ext cx="263" cy="213"/>
              <a:chOff x="3456" y="891"/>
              <a:chExt cx="398" cy="337"/>
            </a:xfrm>
          </p:grpSpPr>
          <p:sp>
            <p:nvSpPr>
              <p:cNvPr id="19" name="Oval 58"/>
              <p:cNvSpPr>
                <a:spLocks noChangeArrowheads="1"/>
              </p:cNvSpPr>
              <p:nvPr/>
            </p:nvSpPr>
            <p:spPr bwMode="gray">
              <a:xfrm>
                <a:off x="3638" y="1040"/>
                <a:ext cx="109" cy="12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0" name="Oval 59"/>
              <p:cNvSpPr>
                <a:spLocks noChangeArrowheads="1"/>
              </p:cNvSpPr>
              <p:nvPr/>
            </p:nvSpPr>
            <p:spPr bwMode="gray">
              <a:xfrm>
                <a:off x="3764" y="1139"/>
                <a:ext cx="90" cy="8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1" name="Oval 60"/>
              <p:cNvSpPr>
                <a:spLocks noChangeArrowheads="1"/>
              </p:cNvSpPr>
              <p:nvPr/>
            </p:nvSpPr>
            <p:spPr bwMode="gray">
              <a:xfrm>
                <a:off x="3456" y="891"/>
                <a:ext cx="182" cy="18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5" name="Group 61"/>
            <p:cNvGrpSpPr>
              <a:grpSpLocks/>
            </p:cNvGrpSpPr>
            <p:nvPr userDrawn="1"/>
          </p:nvGrpSpPr>
          <p:grpSpPr bwMode="auto">
            <a:xfrm rot="6279754">
              <a:off x="635" y="1281"/>
              <a:ext cx="264" cy="229"/>
              <a:chOff x="3443" y="888"/>
              <a:chExt cx="408" cy="345"/>
            </a:xfrm>
          </p:grpSpPr>
          <p:sp>
            <p:nvSpPr>
              <p:cNvPr id="16" name="Oval 62"/>
              <p:cNvSpPr>
                <a:spLocks noChangeArrowheads="1"/>
              </p:cNvSpPr>
              <p:nvPr/>
            </p:nvSpPr>
            <p:spPr bwMode="gray">
              <a:xfrm>
                <a:off x="3635" y="1033"/>
                <a:ext cx="111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7" name="Oval 63"/>
              <p:cNvSpPr>
                <a:spLocks noChangeArrowheads="1"/>
              </p:cNvSpPr>
              <p:nvPr/>
            </p:nvSpPr>
            <p:spPr bwMode="gray">
              <a:xfrm>
                <a:off x="3759" y="1142"/>
                <a:ext cx="92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8" name="Oval 64"/>
              <p:cNvSpPr>
                <a:spLocks noChangeArrowheads="1"/>
              </p:cNvSpPr>
              <p:nvPr/>
            </p:nvSpPr>
            <p:spPr bwMode="gray">
              <a:xfrm>
                <a:off x="3443" y="888"/>
                <a:ext cx="182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</p:grpSp>
      <p:sp>
        <p:nvSpPr>
          <p:cNvPr id="40" name="Rectangle 65"/>
          <p:cNvSpPr>
            <a:spLocks noChangeArrowheads="1"/>
          </p:cNvSpPr>
          <p:nvPr/>
        </p:nvSpPr>
        <p:spPr bwMode="gray">
          <a:xfrm>
            <a:off x="457200" y="0"/>
            <a:ext cx="7620000" cy="3048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tint val="24314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1" name="Rectangle 66"/>
          <p:cNvSpPr>
            <a:spLocks noChangeArrowheads="1"/>
          </p:cNvSpPr>
          <p:nvPr/>
        </p:nvSpPr>
        <p:spPr bwMode="gray">
          <a:xfrm>
            <a:off x="6664325" y="-7938"/>
            <a:ext cx="2098675" cy="312738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2" name="Rectangle 68"/>
          <p:cNvSpPr>
            <a:spLocks noChangeArrowheads="1"/>
          </p:cNvSpPr>
          <p:nvPr/>
        </p:nvSpPr>
        <p:spPr bwMode="gray">
          <a:xfrm rot="10800000">
            <a:off x="2549525" y="6553200"/>
            <a:ext cx="6230938" cy="3175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3" name="Rectangle 69"/>
          <p:cNvSpPr>
            <a:spLocks noChangeArrowheads="1"/>
          </p:cNvSpPr>
          <p:nvPr/>
        </p:nvSpPr>
        <p:spPr bwMode="gray">
          <a:xfrm>
            <a:off x="8763000" y="-7938"/>
            <a:ext cx="381000" cy="314326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24314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4" name="Rectangle 70"/>
          <p:cNvSpPr>
            <a:spLocks noChangeArrowheads="1"/>
          </p:cNvSpPr>
          <p:nvPr/>
        </p:nvSpPr>
        <p:spPr bwMode="gray">
          <a:xfrm>
            <a:off x="457200" y="6554788"/>
            <a:ext cx="2098675" cy="31750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36471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5" name="Rectangle 71"/>
          <p:cNvSpPr>
            <a:spLocks noChangeArrowheads="1"/>
          </p:cNvSpPr>
          <p:nvPr/>
        </p:nvSpPr>
        <p:spPr bwMode="gray">
          <a:xfrm>
            <a:off x="0" y="6553200"/>
            <a:ext cx="457200" cy="31908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6" name="Rectangle 72"/>
          <p:cNvSpPr>
            <a:spLocks noChangeArrowheads="1"/>
          </p:cNvSpPr>
          <p:nvPr/>
        </p:nvSpPr>
        <p:spPr bwMode="gray">
          <a:xfrm>
            <a:off x="0" y="0"/>
            <a:ext cx="457200" cy="3048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7" name="Rectangle 73"/>
          <p:cNvSpPr>
            <a:spLocks noChangeArrowheads="1"/>
          </p:cNvSpPr>
          <p:nvPr/>
        </p:nvSpPr>
        <p:spPr bwMode="gray">
          <a:xfrm rot="5400000">
            <a:off x="-2213769" y="2510631"/>
            <a:ext cx="4876800" cy="465138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8" name="Rectangle 74"/>
          <p:cNvSpPr>
            <a:spLocks noChangeArrowheads="1"/>
          </p:cNvSpPr>
          <p:nvPr/>
        </p:nvSpPr>
        <p:spPr bwMode="gray">
          <a:xfrm rot="5400000">
            <a:off x="-575469" y="5520531"/>
            <a:ext cx="1600200" cy="465138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57647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9" name="Rectangle 75"/>
          <p:cNvSpPr>
            <a:spLocks noChangeArrowheads="1"/>
          </p:cNvSpPr>
          <p:nvPr/>
        </p:nvSpPr>
        <p:spPr bwMode="ltGray">
          <a:xfrm>
            <a:off x="8769350" y="6538913"/>
            <a:ext cx="374650" cy="32702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8824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0" name="Rectangle 76"/>
          <p:cNvSpPr>
            <a:spLocks noChangeArrowheads="1"/>
          </p:cNvSpPr>
          <p:nvPr/>
        </p:nvSpPr>
        <p:spPr bwMode="gray">
          <a:xfrm rot="5400000">
            <a:off x="6557962" y="3967163"/>
            <a:ext cx="4791075" cy="381000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57647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1" name="Rectangle 77"/>
          <p:cNvSpPr>
            <a:spLocks noChangeArrowheads="1"/>
          </p:cNvSpPr>
          <p:nvPr/>
        </p:nvSpPr>
        <p:spPr bwMode="gray">
          <a:xfrm>
            <a:off x="8763000" y="1752600"/>
            <a:ext cx="381000" cy="1524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tint val="72549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2" name="Line 80"/>
          <p:cNvSpPr>
            <a:spLocks noChangeShapeType="1"/>
          </p:cNvSpPr>
          <p:nvPr/>
        </p:nvSpPr>
        <p:spPr bwMode="auto">
          <a:xfrm>
            <a:off x="0" y="3048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3" name="Line 81"/>
          <p:cNvSpPr>
            <a:spLocks noChangeShapeType="1"/>
          </p:cNvSpPr>
          <p:nvPr/>
        </p:nvSpPr>
        <p:spPr bwMode="auto">
          <a:xfrm>
            <a:off x="0" y="65532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4" name="Line 82"/>
          <p:cNvSpPr>
            <a:spLocks noChangeShapeType="1"/>
          </p:cNvSpPr>
          <p:nvPr/>
        </p:nvSpPr>
        <p:spPr bwMode="auto">
          <a:xfrm>
            <a:off x="4572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5" name="Line 83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6" name="Line 84"/>
          <p:cNvSpPr>
            <a:spLocks noChangeShapeType="1"/>
          </p:cNvSpPr>
          <p:nvPr/>
        </p:nvSpPr>
        <p:spPr bwMode="auto">
          <a:xfrm flipH="1">
            <a:off x="0" y="49530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7" name="Line 85"/>
          <p:cNvSpPr>
            <a:spLocks noChangeShapeType="1"/>
          </p:cNvSpPr>
          <p:nvPr/>
        </p:nvSpPr>
        <p:spPr bwMode="auto">
          <a:xfrm>
            <a:off x="8763000" y="1752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8" name="Line 86"/>
          <p:cNvSpPr>
            <a:spLocks noChangeShapeType="1"/>
          </p:cNvSpPr>
          <p:nvPr/>
        </p:nvSpPr>
        <p:spPr bwMode="auto">
          <a:xfrm>
            <a:off x="8763000" y="19050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9" name="Line 87"/>
          <p:cNvSpPr>
            <a:spLocks noChangeShapeType="1"/>
          </p:cNvSpPr>
          <p:nvPr/>
        </p:nvSpPr>
        <p:spPr bwMode="auto">
          <a:xfrm>
            <a:off x="2543175" y="6553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0" name="Line 88"/>
          <p:cNvSpPr>
            <a:spLocks noChangeShapeType="1"/>
          </p:cNvSpPr>
          <p:nvPr/>
        </p:nvSpPr>
        <p:spPr bwMode="auto">
          <a:xfrm flipV="1">
            <a:off x="6672263" y="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52600" y="2057400"/>
            <a:ext cx="5791200" cy="1698625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en-US" altLang="zh-CN"/>
              <a:t>Click to edit Master </a:t>
            </a:r>
            <a:br>
              <a:rPr lang="en-US" altLang="zh-CN"/>
            </a:br>
            <a:r>
              <a:rPr lang="en-US" altLang="zh-CN"/>
              <a:t>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52600" y="3990975"/>
            <a:ext cx="5791200" cy="457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 b="1"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F40F41-80C9-4DA4-BF4D-F9C1E57C965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7813" y="122238"/>
            <a:ext cx="2005012" cy="602773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22238"/>
            <a:ext cx="5865813" cy="602773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A0447D-E857-4119-9156-208E9E50CF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0600" y="122238"/>
            <a:ext cx="6705600" cy="56356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228725"/>
            <a:ext cx="8023225" cy="492125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56B202-552E-4E08-B4BB-FD18AB67F50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412C5C-C73A-4010-A543-514F6E608F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C5C7D3-F58E-40CF-8C5C-576BD1F2CB4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28725"/>
            <a:ext cx="3935413" cy="4921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97413" y="1228725"/>
            <a:ext cx="3935412" cy="4921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9C1F59-98D8-4CF6-A5B6-3BEEAB4A8D4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442E4F-C2A8-4693-BD49-ED78589F99D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18CF9C-2074-4BAE-94CB-28C49AE33DB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283D06-78AB-4F3F-B355-C3EF02C6DD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9EB413-81AA-42C3-9745-CAB0348A27E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275636-37B4-4A71-B875-BB49B0DD056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Rectangle 69"/>
          <p:cNvSpPr>
            <a:spLocks noChangeArrowheads="1"/>
          </p:cNvSpPr>
          <p:nvPr/>
        </p:nvSpPr>
        <p:spPr bwMode="gray">
          <a:xfrm>
            <a:off x="457200" y="0"/>
            <a:ext cx="8477250" cy="76835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609600" y="1228725"/>
            <a:ext cx="8023225" cy="492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5791200" y="6248400"/>
            <a:ext cx="289560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+mn-lt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3429000" y="6338888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charset="-122"/>
              </a:defRPr>
            </a:lvl1pPr>
          </a:lstStyle>
          <a:p>
            <a:pPr>
              <a:defRPr/>
            </a:pPr>
            <a:fld id="{E18A9729-9260-4A11-B11D-3896C83DC93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52" name="Rectangle 28"/>
          <p:cNvSpPr>
            <a:spLocks noChangeArrowheads="1"/>
          </p:cNvSpPr>
          <p:nvPr/>
        </p:nvSpPr>
        <p:spPr bwMode="gray">
          <a:xfrm>
            <a:off x="0" y="0"/>
            <a:ext cx="457200" cy="76835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54" name="Rectangle 30"/>
          <p:cNvSpPr>
            <a:spLocks noChangeArrowheads="1"/>
          </p:cNvSpPr>
          <p:nvPr/>
        </p:nvSpPr>
        <p:spPr bwMode="gray">
          <a:xfrm>
            <a:off x="0" y="762000"/>
            <a:ext cx="457200" cy="1524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56" name="Rectangle 32"/>
          <p:cNvSpPr>
            <a:spLocks noChangeArrowheads="1"/>
          </p:cNvSpPr>
          <p:nvPr/>
        </p:nvSpPr>
        <p:spPr bwMode="gray">
          <a:xfrm>
            <a:off x="0" y="914400"/>
            <a:ext cx="457200" cy="4191000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42353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73" name="Rectangle 49"/>
          <p:cNvSpPr>
            <a:spLocks noChangeArrowheads="1"/>
          </p:cNvSpPr>
          <p:nvPr/>
        </p:nvSpPr>
        <p:spPr bwMode="gray">
          <a:xfrm>
            <a:off x="0" y="5105400"/>
            <a:ext cx="457200" cy="1544638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42353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79" name="Rectangle 55"/>
          <p:cNvSpPr>
            <a:spLocks noChangeArrowheads="1"/>
          </p:cNvSpPr>
          <p:nvPr/>
        </p:nvSpPr>
        <p:spPr bwMode="gray">
          <a:xfrm>
            <a:off x="0" y="6656388"/>
            <a:ext cx="457200" cy="20955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0" name="Rectangle 56"/>
          <p:cNvSpPr>
            <a:spLocks noChangeArrowheads="1"/>
          </p:cNvSpPr>
          <p:nvPr/>
        </p:nvSpPr>
        <p:spPr bwMode="gray">
          <a:xfrm>
            <a:off x="457200" y="6650038"/>
            <a:ext cx="1304925" cy="21590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4" name="Rectangle 60"/>
          <p:cNvSpPr>
            <a:spLocks noChangeArrowheads="1"/>
          </p:cNvSpPr>
          <p:nvPr/>
        </p:nvSpPr>
        <p:spPr bwMode="gray">
          <a:xfrm>
            <a:off x="1752600" y="6650038"/>
            <a:ext cx="7391400" cy="215900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tint val="54510"/>
                  <a:invGamma/>
                </a:schemeClr>
              </a:gs>
              <a:gs pos="100000">
                <a:schemeClr val="fol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5" name="Rectangle 61"/>
          <p:cNvSpPr>
            <a:spLocks noChangeArrowheads="1"/>
          </p:cNvSpPr>
          <p:nvPr/>
        </p:nvSpPr>
        <p:spPr bwMode="gray">
          <a:xfrm>
            <a:off x="8777288" y="6656388"/>
            <a:ext cx="366712" cy="2095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84706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7" name="Rectangle 63"/>
          <p:cNvSpPr>
            <a:spLocks noChangeArrowheads="1"/>
          </p:cNvSpPr>
          <p:nvPr/>
        </p:nvSpPr>
        <p:spPr bwMode="gray">
          <a:xfrm>
            <a:off x="8769350" y="6019800"/>
            <a:ext cx="374650" cy="64293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9" name="Rectangle 65"/>
          <p:cNvSpPr>
            <a:spLocks noChangeArrowheads="1"/>
          </p:cNvSpPr>
          <p:nvPr/>
        </p:nvSpPr>
        <p:spPr bwMode="gray">
          <a:xfrm>
            <a:off x="8763000" y="914400"/>
            <a:ext cx="381000" cy="51054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51373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90" name="Rectangle 66"/>
          <p:cNvSpPr>
            <a:spLocks noChangeArrowheads="1"/>
          </p:cNvSpPr>
          <p:nvPr/>
        </p:nvSpPr>
        <p:spPr bwMode="gray">
          <a:xfrm>
            <a:off x="8763000" y="762000"/>
            <a:ext cx="381000" cy="1524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91" name="Rectangle 67"/>
          <p:cNvSpPr>
            <a:spLocks noChangeArrowheads="1"/>
          </p:cNvSpPr>
          <p:nvPr/>
        </p:nvSpPr>
        <p:spPr bwMode="gray">
          <a:xfrm>
            <a:off x="8770938" y="0"/>
            <a:ext cx="373062" cy="7620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92" name="Rectangle 68"/>
          <p:cNvSpPr>
            <a:spLocks noChangeArrowheads="1"/>
          </p:cNvSpPr>
          <p:nvPr/>
        </p:nvSpPr>
        <p:spPr bwMode="gray">
          <a:xfrm>
            <a:off x="457200" y="762000"/>
            <a:ext cx="8315325" cy="1524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4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990600" y="122238"/>
            <a:ext cx="6705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grpSp>
        <p:nvGrpSpPr>
          <p:cNvPr id="1044" name="Group 104"/>
          <p:cNvGrpSpPr>
            <a:grpSpLocks/>
          </p:cNvGrpSpPr>
          <p:nvPr/>
        </p:nvGrpSpPr>
        <p:grpSpPr bwMode="auto">
          <a:xfrm>
            <a:off x="8002588" y="69850"/>
            <a:ext cx="657225" cy="636588"/>
            <a:chOff x="5041" y="44"/>
            <a:chExt cx="414" cy="401"/>
          </a:xfrm>
        </p:grpSpPr>
        <p:sp>
          <p:nvSpPr>
            <p:cNvPr id="1129" name="Oval 105"/>
            <p:cNvSpPr>
              <a:spLocks noChangeArrowheads="1"/>
            </p:cNvSpPr>
            <p:nvPr userDrawn="1"/>
          </p:nvSpPr>
          <p:spPr bwMode="gray">
            <a:xfrm rot="149948">
              <a:off x="5161" y="161"/>
              <a:ext cx="175" cy="170"/>
            </a:xfrm>
            <a:prstGeom prst="ellipse">
              <a:avLst/>
            </a:prstGeom>
            <a:gradFill rotWithShape="1">
              <a:gsLst>
                <a:gs pos="0">
                  <a:schemeClr val="bg2">
                    <a:gamma/>
                    <a:tint val="0"/>
                    <a:invGamma/>
                  </a:schemeClr>
                </a:gs>
                <a:gs pos="100000">
                  <a:schemeClr val="bg2"/>
                </a:gs>
              </a:gsLst>
              <a:path path="shape">
                <a:fillToRect l="50000" t="50000" r="50000" b="50000"/>
              </a:path>
            </a:gradFill>
            <a:ln w="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charset="-122"/>
              </a:endParaRPr>
            </a:p>
          </p:txBody>
        </p:sp>
        <p:grpSp>
          <p:nvGrpSpPr>
            <p:cNvPr id="1055" name="Group 106"/>
            <p:cNvGrpSpPr>
              <a:grpSpLocks/>
            </p:cNvGrpSpPr>
            <p:nvPr userDrawn="1"/>
          </p:nvGrpSpPr>
          <p:grpSpPr bwMode="auto">
            <a:xfrm rot="334874">
              <a:off x="5321" y="313"/>
              <a:ext cx="98" cy="75"/>
              <a:chOff x="3452" y="878"/>
              <a:chExt cx="402" cy="342"/>
            </a:xfrm>
          </p:grpSpPr>
          <p:sp>
            <p:nvSpPr>
              <p:cNvPr id="1131" name="Oval 107"/>
              <p:cNvSpPr>
                <a:spLocks noChangeArrowheads="1"/>
              </p:cNvSpPr>
              <p:nvPr userDrawn="1"/>
            </p:nvSpPr>
            <p:spPr bwMode="gray">
              <a:xfrm>
                <a:off x="3640" y="1024"/>
                <a:ext cx="111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2" name="Oval 108"/>
              <p:cNvSpPr>
                <a:spLocks noChangeArrowheads="1"/>
              </p:cNvSpPr>
              <p:nvPr userDrawn="1"/>
            </p:nvSpPr>
            <p:spPr bwMode="gray">
              <a:xfrm>
                <a:off x="3762" y="1122"/>
                <a:ext cx="90" cy="8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3" name="Oval 109"/>
              <p:cNvSpPr>
                <a:spLocks noChangeArrowheads="1"/>
              </p:cNvSpPr>
              <p:nvPr userDrawn="1"/>
            </p:nvSpPr>
            <p:spPr bwMode="gray">
              <a:xfrm>
                <a:off x="3427" y="874"/>
                <a:ext cx="180" cy="17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2" name="Group 110"/>
            <p:cNvGrpSpPr>
              <a:grpSpLocks/>
            </p:cNvGrpSpPr>
            <p:nvPr userDrawn="1"/>
          </p:nvGrpSpPr>
          <p:grpSpPr bwMode="auto">
            <a:xfrm rot="-2104554">
              <a:off x="5358" y="218"/>
              <a:ext cx="97" cy="75"/>
              <a:chOff x="3452" y="878"/>
              <a:chExt cx="402" cy="342"/>
            </a:xfrm>
          </p:grpSpPr>
          <p:sp>
            <p:nvSpPr>
              <p:cNvPr id="1135" name="Oval 111"/>
              <p:cNvSpPr>
                <a:spLocks noChangeArrowheads="1"/>
              </p:cNvSpPr>
              <p:nvPr userDrawn="1"/>
            </p:nvSpPr>
            <p:spPr bwMode="gray">
              <a:xfrm>
                <a:off x="3630" y="997"/>
                <a:ext cx="112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6" name="Oval 112"/>
              <p:cNvSpPr>
                <a:spLocks noChangeArrowheads="1"/>
              </p:cNvSpPr>
              <p:nvPr userDrawn="1"/>
            </p:nvSpPr>
            <p:spPr bwMode="gray">
              <a:xfrm>
                <a:off x="3761" y="1124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7" name="Oval 113"/>
              <p:cNvSpPr>
                <a:spLocks noChangeArrowheads="1"/>
              </p:cNvSpPr>
              <p:nvPr userDrawn="1"/>
            </p:nvSpPr>
            <p:spPr bwMode="gray">
              <a:xfrm>
                <a:off x="3446" y="857"/>
                <a:ext cx="174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57" name="Group 114"/>
            <p:cNvGrpSpPr>
              <a:grpSpLocks/>
            </p:cNvGrpSpPr>
            <p:nvPr userDrawn="1"/>
          </p:nvGrpSpPr>
          <p:grpSpPr bwMode="auto">
            <a:xfrm rot="-4646600">
              <a:off x="5335" y="107"/>
              <a:ext cx="88" cy="82"/>
              <a:chOff x="3452" y="878"/>
              <a:chExt cx="402" cy="342"/>
            </a:xfrm>
          </p:grpSpPr>
          <p:sp>
            <p:nvSpPr>
              <p:cNvPr id="1139" name="Oval 115"/>
              <p:cNvSpPr>
                <a:spLocks noChangeArrowheads="1"/>
              </p:cNvSpPr>
              <p:nvPr userDrawn="1"/>
            </p:nvSpPr>
            <p:spPr bwMode="gray">
              <a:xfrm>
                <a:off x="3656" y="1009"/>
                <a:ext cx="110" cy="12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0" name="Oval 116"/>
              <p:cNvSpPr>
                <a:spLocks noChangeArrowheads="1"/>
              </p:cNvSpPr>
              <p:nvPr userDrawn="1"/>
            </p:nvSpPr>
            <p:spPr bwMode="gray">
              <a:xfrm>
                <a:off x="3768" y="1107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1" name="Oval 117"/>
              <p:cNvSpPr>
                <a:spLocks noChangeArrowheads="1"/>
              </p:cNvSpPr>
              <p:nvPr userDrawn="1"/>
            </p:nvSpPr>
            <p:spPr bwMode="gray">
              <a:xfrm>
                <a:off x="3453" y="877"/>
                <a:ext cx="183" cy="18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58" name="Group 118"/>
            <p:cNvGrpSpPr>
              <a:grpSpLocks/>
            </p:cNvGrpSpPr>
            <p:nvPr userDrawn="1"/>
          </p:nvGrpSpPr>
          <p:grpSpPr bwMode="auto">
            <a:xfrm rot="2913403">
              <a:off x="5210" y="359"/>
              <a:ext cx="88" cy="83"/>
              <a:chOff x="3452" y="878"/>
              <a:chExt cx="402" cy="342"/>
            </a:xfrm>
          </p:grpSpPr>
          <p:sp>
            <p:nvSpPr>
              <p:cNvPr id="1143" name="Oval 119"/>
              <p:cNvSpPr>
                <a:spLocks noChangeArrowheads="1"/>
              </p:cNvSpPr>
              <p:nvPr userDrawn="1"/>
            </p:nvSpPr>
            <p:spPr bwMode="gray">
              <a:xfrm>
                <a:off x="3621" y="1033"/>
                <a:ext cx="110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4" name="Oval 120"/>
              <p:cNvSpPr>
                <a:spLocks noChangeArrowheads="1"/>
              </p:cNvSpPr>
              <p:nvPr userDrawn="1"/>
            </p:nvSpPr>
            <p:spPr bwMode="gray">
              <a:xfrm>
                <a:off x="3763" y="1128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5" name="Oval 121"/>
              <p:cNvSpPr>
                <a:spLocks noChangeArrowheads="1"/>
              </p:cNvSpPr>
              <p:nvPr userDrawn="1"/>
            </p:nvSpPr>
            <p:spPr bwMode="gray">
              <a:xfrm>
                <a:off x="3434" y="889"/>
                <a:ext cx="183" cy="17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59" name="Group 122"/>
            <p:cNvGrpSpPr>
              <a:grpSpLocks/>
            </p:cNvGrpSpPr>
            <p:nvPr userDrawn="1"/>
          </p:nvGrpSpPr>
          <p:grpSpPr bwMode="auto">
            <a:xfrm rot="-7888389">
              <a:off x="5212" y="46"/>
              <a:ext cx="88" cy="83"/>
              <a:chOff x="3452" y="878"/>
              <a:chExt cx="402" cy="342"/>
            </a:xfrm>
          </p:grpSpPr>
          <p:sp>
            <p:nvSpPr>
              <p:cNvPr id="1147" name="Oval 123"/>
              <p:cNvSpPr>
                <a:spLocks noChangeArrowheads="1"/>
              </p:cNvSpPr>
              <p:nvPr userDrawn="1"/>
            </p:nvSpPr>
            <p:spPr bwMode="gray">
              <a:xfrm>
                <a:off x="3641" y="1021"/>
                <a:ext cx="110" cy="12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8" name="Oval 124"/>
              <p:cNvSpPr>
                <a:spLocks noChangeArrowheads="1"/>
              </p:cNvSpPr>
              <p:nvPr userDrawn="1"/>
            </p:nvSpPr>
            <p:spPr bwMode="gray">
              <a:xfrm>
                <a:off x="3769" y="1116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9" name="Oval 125"/>
              <p:cNvSpPr>
                <a:spLocks noChangeArrowheads="1"/>
              </p:cNvSpPr>
              <p:nvPr userDrawn="1"/>
            </p:nvSpPr>
            <p:spPr bwMode="gray">
              <a:xfrm>
                <a:off x="3471" y="863"/>
                <a:ext cx="183" cy="17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60" name="Group 126"/>
            <p:cNvGrpSpPr>
              <a:grpSpLocks/>
            </p:cNvGrpSpPr>
            <p:nvPr userDrawn="1"/>
          </p:nvGrpSpPr>
          <p:grpSpPr bwMode="auto">
            <a:xfrm rot="-10069553">
              <a:off x="5089" y="95"/>
              <a:ext cx="97" cy="76"/>
              <a:chOff x="3452" y="878"/>
              <a:chExt cx="402" cy="342"/>
            </a:xfrm>
          </p:grpSpPr>
          <p:sp>
            <p:nvSpPr>
              <p:cNvPr id="1151" name="Oval 127"/>
              <p:cNvSpPr>
                <a:spLocks noChangeArrowheads="1"/>
              </p:cNvSpPr>
              <p:nvPr userDrawn="1"/>
            </p:nvSpPr>
            <p:spPr bwMode="gray">
              <a:xfrm>
                <a:off x="3639" y="1027"/>
                <a:ext cx="112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2" name="Oval 128"/>
              <p:cNvSpPr>
                <a:spLocks noChangeArrowheads="1"/>
              </p:cNvSpPr>
              <p:nvPr userDrawn="1"/>
            </p:nvSpPr>
            <p:spPr bwMode="gray">
              <a:xfrm>
                <a:off x="3748" y="1146"/>
                <a:ext cx="91" cy="90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3" name="Oval 129"/>
              <p:cNvSpPr>
                <a:spLocks noChangeArrowheads="1"/>
              </p:cNvSpPr>
              <p:nvPr userDrawn="1"/>
            </p:nvSpPr>
            <p:spPr bwMode="gray">
              <a:xfrm>
                <a:off x="3451" y="879"/>
                <a:ext cx="182" cy="180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61" name="Group 130"/>
            <p:cNvGrpSpPr>
              <a:grpSpLocks/>
            </p:cNvGrpSpPr>
            <p:nvPr userDrawn="1"/>
          </p:nvGrpSpPr>
          <p:grpSpPr bwMode="auto">
            <a:xfrm rot="8885358">
              <a:off x="5041" y="204"/>
              <a:ext cx="97" cy="75"/>
              <a:chOff x="3452" y="878"/>
              <a:chExt cx="402" cy="342"/>
            </a:xfrm>
          </p:grpSpPr>
          <p:sp>
            <p:nvSpPr>
              <p:cNvPr id="1155" name="Oval 131"/>
              <p:cNvSpPr>
                <a:spLocks noChangeArrowheads="1"/>
              </p:cNvSpPr>
              <p:nvPr userDrawn="1"/>
            </p:nvSpPr>
            <p:spPr bwMode="gray">
              <a:xfrm>
                <a:off x="3640" y="1022"/>
                <a:ext cx="112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6" name="Oval 132"/>
              <p:cNvSpPr>
                <a:spLocks noChangeArrowheads="1"/>
              </p:cNvSpPr>
              <p:nvPr userDrawn="1"/>
            </p:nvSpPr>
            <p:spPr bwMode="gray">
              <a:xfrm>
                <a:off x="3744" y="1131"/>
                <a:ext cx="91" cy="8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7" name="Oval 133"/>
              <p:cNvSpPr>
                <a:spLocks noChangeArrowheads="1"/>
              </p:cNvSpPr>
              <p:nvPr userDrawn="1"/>
            </p:nvSpPr>
            <p:spPr bwMode="gray">
              <a:xfrm>
                <a:off x="3451" y="874"/>
                <a:ext cx="182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62" name="Group 134"/>
            <p:cNvGrpSpPr>
              <a:grpSpLocks/>
            </p:cNvGrpSpPr>
            <p:nvPr userDrawn="1"/>
          </p:nvGrpSpPr>
          <p:grpSpPr bwMode="auto">
            <a:xfrm rot="6558351">
              <a:off x="5085" y="304"/>
              <a:ext cx="88" cy="82"/>
              <a:chOff x="3452" y="878"/>
              <a:chExt cx="402" cy="342"/>
            </a:xfrm>
          </p:grpSpPr>
          <p:sp>
            <p:nvSpPr>
              <p:cNvPr id="1159" name="Oval 135"/>
              <p:cNvSpPr>
                <a:spLocks noChangeArrowheads="1"/>
              </p:cNvSpPr>
              <p:nvPr userDrawn="1"/>
            </p:nvSpPr>
            <p:spPr bwMode="gray">
              <a:xfrm>
                <a:off x="3639" y="1066"/>
                <a:ext cx="110" cy="12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60" name="Oval 136"/>
              <p:cNvSpPr>
                <a:spLocks noChangeArrowheads="1"/>
              </p:cNvSpPr>
              <p:nvPr userDrawn="1"/>
            </p:nvSpPr>
            <p:spPr bwMode="gray">
              <a:xfrm>
                <a:off x="3763" y="1130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61" name="Oval 137"/>
              <p:cNvSpPr>
                <a:spLocks noChangeArrowheads="1"/>
              </p:cNvSpPr>
              <p:nvPr userDrawn="1"/>
            </p:nvSpPr>
            <p:spPr bwMode="gray">
              <a:xfrm>
                <a:off x="3444" y="901"/>
                <a:ext cx="187" cy="18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</p:grpSp>
      <p:sp>
        <p:nvSpPr>
          <p:cNvPr id="1162" name="Rectangle 138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457200" y="6324600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+mn-lt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75" name="Line 151"/>
          <p:cNvSpPr>
            <a:spLocks noChangeShapeType="1"/>
          </p:cNvSpPr>
          <p:nvPr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6" name="Line 152"/>
          <p:cNvSpPr>
            <a:spLocks noChangeShapeType="1"/>
          </p:cNvSpPr>
          <p:nvPr/>
        </p:nvSpPr>
        <p:spPr bwMode="auto">
          <a:xfrm>
            <a:off x="0" y="9144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7" name="Line 153"/>
          <p:cNvSpPr>
            <a:spLocks noChangeShapeType="1"/>
          </p:cNvSpPr>
          <p:nvPr/>
        </p:nvSpPr>
        <p:spPr bwMode="auto">
          <a:xfrm>
            <a:off x="0" y="66484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8" name="Line 154"/>
          <p:cNvSpPr>
            <a:spLocks noChangeShapeType="1"/>
          </p:cNvSpPr>
          <p:nvPr/>
        </p:nvSpPr>
        <p:spPr bwMode="auto">
          <a:xfrm>
            <a:off x="4572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9" name="Line 15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1" name="Line 157"/>
          <p:cNvSpPr>
            <a:spLocks noChangeShapeType="1"/>
          </p:cNvSpPr>
          <p:nvPr/>
        </p:nvSpPr>
        <p:spPr bwMode="auto">
          <a:xfrm flipH="1">
            <a:off x="0" y="51054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2" name="Line 158"/>
          <p:cNvSpPr>
            <a:spLocks noChangeShapeType="1"/>
          </p:cNvSpPr>
          <p:nvPr/>
        </p:nvSpPr>
        <p:spPr bwMode="auto">
          <a:xfrm>
            <a:off x="1752600" y="6648450"/>
            <a:ext cx="0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3" name="Line 159"/>
          <p:cNvSpPr>
            <a:spLocks noChangeShapeType="1"/>
          </p:cNvSpPr>
          <p:nvPr/>
        </p:nvSpPr>
        <p:spPr bwMode="auto">
          <a:xfrm>
            <a:off x="8763000" y="6019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://www.google.com.au/url?sa=i&amp;rct=j&amp;q=cancer%20pink&amp;source=images&amp;cd=&amp;cad=rja&amp;docid=AYw3GzH_jnGIGM&amp;tbnid=FP-S1BjKqsc1JM:&amp;ved=&amp;url=https://www.kigu.me/blog/2012/10/community-tuesday-7-pink-ribbon-day&amp;ei=oyNdUvWxJq78iQeIjYDQCA&amp;bvm=bv.53899372,d.aGc&amp;psig=AFQjCNGfr_hEN9Wx2jluS0M3m5Cia3QxLg&amp;ust=138192208410406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2.wmf"/><Relationship Id="rId11" Type="http://schemas.openxmlformats.org/officeDocument/2006/relationships/image" Target="../media/image25.gif"/><Relationship Id="rId5" Type="http://schemas.openxmlformats.org/officeDocument/2006/relationships/oleObject" Target="../embeddings/oleObject5.bin"/><Relationship Id="rId10" Type="http://schemas.openxmlformats.org/officeDocument/2006/relationships/image" Target="../media/image24.wmf"/><Relationship Id="rId4" Type="http://schemas.openxmlformats.org/officeDocument/2006/relationships/image" Target="../media/image21.wmf"/><Relationship Id="rId9" Type="http://schemas.openxmlformats.org/officeDocument/2006/relationships/oleObject" Target="../embeddings/oleObject7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8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33.wmf"/><Relationship Id="rId4" Type="http://schemas.openxmlformats.org/officeDocument/2006/relationships/image" Target="../media/image30.wmf"/><Relationship Id="rId9" Type="http://schemas.openxmlformats.org/officeDocument/2006/relationships/oleObject" Target="../embeddings/oleObject12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5.wmf"/><Relationship Id="rId11" Type="http://schemas.openxmlformats.org/officeDocument/2006/relationships/image" Target="../media/image41.png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40.png"/><Relationship Id="rId4" Type="http://schemas.openxmlformats.org/officeDocument/2006/relationships/image" Target="../media/image34.wmf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7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9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44.gif"/><Relationship Id="rId7" Type="http://schemas.openxmlformats.org/officeDocument/2006/relationships/image" Target="../media/image61.png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45.gif"/><Relationship Id="rId4" Type="http://schemas.openxmlformats.org/officeDocument/2006/relationships/hyperlink" Target="http://www.twoheadedpenny.com/index.html" TargetMode="External"/><Relationship Id="rId9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hyperlink" Target="http://en.wikipedia.org/wiki/File:Thomas_Bayes.gi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7.emf"/><Relationship Id="rId5" Type="http://schemas.openxmlformats.org/officeDocument/2006/relationships/image" Target="../media/image65.png"/><Relationship Id="rId4" Type="http://schemas.openxmlformats.org/officeDocument/2006/relationships/image" Target="../media/image46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51.wmf"/><Relationship Id="rId4" Type="http://schemas.openxmlformats.org/officeDocument/2006/relationships/image" Target="../media/image48.wmf"/><Relationship Id="rId9" Type="http://schemas.openxmlformats.org/officeDocument/2006/relationships/oleObject" Target="../embeddings/oleObject20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5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53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8.png"/><Relationship Id="rId5" Type="http://schemas.openxmlformats.org/officeDocument/2006/relationships/hyperlink" Target="http://www.google.com.au/url?sa=i&amp;rct=j&amp;q=bag+of+words&amp;source=images&amp;cd=&amp;cad=rja&amp;docid=D_ln6RdZLuhQoM&amp;tbnid=PhvrsXK5PbmbqM:&amp;ved=0CAUQjRw&amp;url=http://www.python-course.eu/text_classification_python.php&amp;ei=TJc5UfbOKeudiAeTlYCADA&amp;psig=AFQjCNHmd1aqR-coPOzEoDJ2zoH92QEWYw&amp;ust=1362815027000593" TargetMode="External"/><Relationship Id="rId4" Type="http://schemas.openxmlformats.org/officeDocument/2006/relationships/image" Target="../media/image57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1.wmf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73.wmf"/><Relationship Id="rId4" Type="http://schemas.openxmlformats.org/officeDocument/2006/relationships/image" Target="../media/image70.wmf"/><Relationship Id="rId9" Type="http://schemas.openxmlformats.org/officeDocument/2006/relationships/oleObject" Target="../embeddings/oleObject28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6.w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75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78.w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77.w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8.jpeg"/><Relationship Id="rId7" Type="http://schemas.openxmlformats.org/officeDocument/2006/relationships/hyperlink" Target="http://images.google.com/imgres?imgurl=http://www.tuwidesign.com/tuwi/wp-content/uploads/2009/05/banana.jpg&amp;imgrefurl=http://www.tuwidesign.com/tag/packaging&amp;usg=__dne-ludIFhOm2DeZ_xS3pbJqgIs=&amp;h=360&amp;w=460&amp;sz=18&amp;hl=en&amp;start=1&amp;tbnid=0xy96Wg61IrTRM:&amp;tbnh=100&amp;tbnw=128&amp;prev=/images?q=banana&amp;gbv=2&amp;hl=en&amp;newwindow=1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hyperlink" Target="http://images.google.com/imgres?imgurl=http://www.informl.com/wp-content/uploads/2008/03/green_apple.jpg&amp;imgrefurl=http://informl.com/2008/03/&amp;usg=__Qv2MT5H8Q1vqXs3rujiqfl-4FvI=&amp;h=360&amp;w=360&amp;sz=13&amp;hl=en&amp;start=3&amp;tbnid=ei92It3g-pEqfM:&amp;tbnh=121&amp;tbnw=121&amp;prev=/images?q=apple&amp;gbv=2&amp;hl=en&amp;newwindow=1" TargetMode="External"/><Relationship Id="rId10" Type="http://schemas.openxmlformats.org/officeDocument/2006/relationships/image" Target="../media/image12.jpeg"/><Relationship Id="rId4" Type="http://schemas.openxmlformats.org/officeDocument/2006/relationships/image" Target="../media/image9.gif"/><Relationship Id="rId9" Type="http://schemas.openxmlformats.org/officeDocument/2006/relationships/hyperlink" Target="http://images.google.com/imgres?imgurl=http://pested.ifas.ufl.edu/newsletters/2009-01/lychee.jpg&amp;imgrefurl=http://pested.ifas.ufl.edu/newsletters/2009-01/food.htm&amp;usg=__kNGQUgYlfjs8e9C2DNz4QVlPVcI=&amp;h=308&amp;w=400&amp;sz=66&amp;hl=en&amp;start=14&amp;tbnid=Xw76qmKNR5eBvM:&amp;tbnh=95&amp;tbnw=124&amp;prev=/images?q=lychee&amp;gbv=2&amp;hl=en&amp;newwindow=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jpeg"/><Relationship Id="rId5" Type="http://schemas.openxmlformats.org/officeDocument/2006/relationships/hyperlink" Target="http://en.wikipedia.org/wiki/File:Tuna.jpg" TargetMode="External"/><Relationship Id="rId4" Type="http://schemas.openxmlformats.org/officeDocument/2006/relationships/image" Target="../media/image14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8.png"/><Relationship Id="rId4" Type="http://schemas.openxmlformats.org/officeDocument/2006/relationships/image" Target="../media/image17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86200" y="5791200"/>
            <a:ext cx="16002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charset="-122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95400" y="2286000"/>
            <a:ext cx="6553200" cy="2133600"/>
          </a:xfrm>
        </p:spPr>
        <p:txBody>
          <a:bodyPr/>
          <a:lstStyle/>
          <a:p>
            <a:pPr eaLnBrk="1" hangingPunct="1"/>
            <a:r>
              <a:rPr lang="en-US" altLang="zh-CN" sz="4000" i="0" dirty="0">
                <a:ea typeface="宋体" pitchFamily="2" charset="-122"/>
                <a:cs typeface="Times New Roman" pitchFamily="18" charset="0"/>
              </a:rPr>
              <a:t>Bayes &amp; Decision Tree Classifiers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0" y="5464314"/>
            <a:ext cx="60645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Lecturer: Dr. Bo Yuan  </a:t>
            </a:r>
          </a:p>
          <a:p>
            <a:pPr algn="ctr"/>
            <a:endParaRPr lang="en-US" altLang="zh-CN" sz="2000" dirty="0"/>
          </a:p>
          <a:p>
            <a:pPr algn="ctr"/>
            <a:r>
              <a:rPr lang="en-US" altLang="zh-CN" sz="2000" dirty="0"/>
              <a:t> E-mail: yuanb@sz.tsinghua.edu.cn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Cancel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4638675"/>
          </a:xfrm>
        </p:spPr>
        <p:txBody>
          <a:bodyPr>
            <a:normAutofit fontScale="77500" lnSpcReduction="20000"/>
          </a:bodyPr>
          <a:lstStyle/>
          <a:p>
            <a:r>
              <a:rPr lang="el-GR" dirty="0"/>
              <a:t>ω</a:t>
            </a:r>
            <a:r>
              <a:rPr lang="el-GR" baseline="-25000" dirty="0"/>
              <a:t>1</a:t>
            </a:r>
            <a:r>
              <a:rPr lang="en-US" dirty="0"/>
              <a:t>: Cancer;    </a:t>
            </a:r>
            <a:r>
              <a:rPr lang="el-GR" dirty="0"/>
              <a:t>ω</a:t>
            </a:r>
            <a:r>
              <a:rPr lang="el-GR" baseline="-25000" dirty="0"/>
              <a:t>2</a:t>
            </a:r>
            <a:r>
              <a:rPr lang="en-US" dirty="0"/>
              <a:t>: Normal</a:t>
            </a:r>
          </a:p>
          <a:p>
            <a:endParaRPr lang="en-US" dirty="0"/>
          </a:p>
          <a:p>
            <a:r>
              <a:rPr lang="en-US" dirty="0"/>
              <a:t>P(</a:t>
            </a:r>
            <a:r>
              <a:rPr lang="el-GR" dirty="0"/>
              <a:t>ω</a:t>
            </a:r>
            <a:r>
              <a:rPr lang="el-GR" baseline="-25000" dirty="0"/>
              <a:t>1</a:t>
            </a:r>
            <a:r>
              <a:rPr lang="en-US" dirty="0"/>
              <a:t>)=0.008; P(</a:t>
            </a:r>
            <a:r>
              <a:rPr lang="el-GR" dirty="0"/>
              <a:t>ω</a:t>
            </a:r>
            <a:r>
              <a:rPr lang="el-GR" baseline="-25000" dirty="0"/>
              <a:t>2</a:t>
            </a:r>
            <a:r>
              <a:rPr lang="en-US" dirty="0"/>
              <a:t>)=0.992</a:t>
            </a:r>
          </a:p>
          <a:p>
            <a:endParaRPr lang="en-US" dirty="0"/>
          </a:p>
          <a:p>
            <a:r>
              <a:rPr lang="en-US" dirty="0"/>
              <a:t>Lab Test Outcomes: + vs. –</a:t>
            </a:r>
          </a:p>
          <a:p>
            <a:endParaRPr lang="en-US" dirty="0"/>
          </a:p>
          <a:p>
            <a:r>
              <a:rPr lang="en-US" dirty="0"/>
              <a:t>P(+|</a:t>
            </a:r>
            <a:r>
              <a:rPr lang="el-GR" dirty="0"/>
              <a:t>ω</a:t>
            </a:r>
            <a:r>
              <a:rPr lang="en-US" baseline="-25000" dirty="0"/>
              <a:t>1</a:t>
            </a:r>
            <a:r>
              <a:rPr lang="en-US" dirty="0"/>
              <a:t>)=0.98; P(-|</a:t>
            </a:r>
            <a:r>
              <a:rPr lang="el-GR" dirty="0"/>
              <a:t>ω</a:t>
            </a:r>
            <a:r>
              <a:rPr lang="en-US" baseline="-25000" dirty="0"/>
              <a:t>1</a:t>
            </a:r>
            <a:r>
              <a:rPr lang="en-US" dirty="0"/>
              <a:t>)=0.02</a:t>
            </a:r>
          </a:p>
          <a:p>
            <a:endParaRPr lang="en-US" dirty="0"/>
          </a:p>
          <a:p>
            <a:r>
              <a:rPr lang="en-US" dirty="0"/>
              <a:t>P(+|</a:t>
            </a:r>
            <a:r>
              <a:rPr lang="el-GR" dirty="0"/>
              <a:t>ω</a:t>
            </a:r>
            <a:r>
              <a:rPr lang="en-US" baseline="-25000" dirty="0"/>
              <a:t>2</a:t>
            </a:r>
            <a:r>
              <a:rPr lang="en-US" dirty="0"/>
              <a:t>)=0.03; P(-|</a:t>
            </a:r>
            <a:r>
              <a:rPr lang="el-GR" dirty="0"/>
              <a:t>ω</a:t>
            </a:r>
            <a:r>
              <a:rPr lang="en-US" baseline="-25000" dirty="0"/>
              <a:t>2</a:t>
            </a:r>
            <a:r>
              <a:rPr lang="en-US" dirty="0"/>
              <a:t>)=0.97</a:t>
            </a:r>
          </a:p>
          <a:p>
            <a:endParaRPr lang="en-US" dirty="0"/>
          </a:p>
          <a:p>
            <a:r>
              <a:rPr lang="en-US" dirty="0"/>
              <a:t>Now someone has a </a:t>
            </a:r>
            <a:r>
              <a:rPr lang="en-US" dirty="0">
                <a:solidFill>
                  <a:srgbClr val="C00000"/>
                </a:solidFill>
              </a:rPr>
              <a:t>positive</a:t>
            </a:r>
            <a:r>
              <a:rPr lang="en-US" dirty="0"/>
              <a:t> test result…</a:t>
            </a:r>
          </a:p>
          <a:p>
            <a:endParaRPr lang="en-US" dirty="0"/>
          </a:p>
          <a:p>
            <a:r>
              <a:rPr lang="en-US" dirty="0"/>
              <a:t>Is he/she doomed?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pic>
        <p:nvPicPr>
          <p:cNvPr id="70658" name="Picture 2" descr="https://www.kigu.me/sites/default/files/blog/189-community-tuesday-7-pink-ribbon-day.jpe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477" y="1143000"/>
            <a:ext cx="847725" cy="134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417" y="2667000"/>
            <a:ext cx="2420120" cy="157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Cancel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1754076"/>
              </p:ext>
            </p:extLst>
          </p:nvPr>
        </p:nvGraphicFramePr>
        <p:xfrm>
          <a:off x="1143000" y="1676400"/>
          <a:ext cx="681653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Equation" r:id="rId3" imgW="3009900" imgH="215900" progId="Equation.3">
                  <p:embed/>
                </p:oleObj>
              </mc:Choice>
              <mc:Fallback>
                <p:oleObj name="Equation" r:id="rId3" imgW="3009900" imgH="2159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676400"/>
                        <a:ext cx="681653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5159906"/>
              </p:ext>
            </p:extLst>
          </p:nvPr>
        </p:nvGraphicFramePr>
        <p:xfrm>
          <a:off x="1162050" y="2438400"/>
          <a:ext cx="693102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Equation" r:id="rId5" imgW="3060700" imgH="215900" progId="Equation.3">
                  <p:embed/>
                </p:oleObj>
              </mc:Choice>
              <mc:Fallback>
                <p:oleObj name="Equation" r:id="rId5" imgW="3060700" imgH="21590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2050" y="2438400"/>
                        <a:ext cx="6931025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155023" y="4451350"/>
          <a:ext cx="6007777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Equation" r:id="rId7" imgW="2679700" imgH="393700" progId="Equation.3">
                  <p:embed/>
                </p:oleObj>
              </mc:Choice>
              <mc:Fallback>
                <p:oleObj name="Equation" r:id="rId7" imgW="2679700" imgH="39370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5023" y="4451350"/>
                        <a:ext cx="6007777" cy="882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3200400" y="3473450"/>
          <a:ext cx="3224678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Equation" r:id="rId9" imgW="1231366" imgH="215806" progId="Equation.3">
                  <p:embed/>
                </p:oleObj>
              </mc:Choice>
              <mc:Fallback>
                <p:oleObj name="Equation" r:id="rId9" imgW="1231366" imgH="215806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3473450"/>
                        <a:ext cx="3224678" cy="565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Oval 8"/>
          <p:cNvSpPr/>
          <p:nvPr/>
        </p:nvSpPr>
        <p:spPr>
          <a:xfrm>
            <a:off x="2819400" y="3276600"/>
            <a:ext cx="4114800" cy="91440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906" name="Picture 826" descr="C:\Users\Bo Yuan\AppData\Roaming\Tencent\QQ\Temp\Q%[{]VRC5K((D0`AU[WNLOU.gif"/>
          <p:cNvPicPr>
            <a:picLocks noChangeAspect="1" noChangeArrowheads="1" noCrop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56388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Headache &amp; Flu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28725"/>
            <a:ext cx="8153400" cy="425767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H=“Having a headache”</a:t>
            </a:r>
          </a:p>
          <a:p>
            <a:endParaRPr lang="en-US" dirty="0"/>
          </a:p>
          <a:p>
            <a:r>
              <a:rPr lang="en-US" dirty="0"/>
              <a:t>F=“Coming down with flu”</a:t>
            </a:r>
          </a:p>
          <a:p>
            <a:endParaRPr lang="en-US" dirty="0"/>
          </a:p>
          <a:p>
            <a:r>
              <a:rPr lang="en-US" dirty="0">
                <a:solidFill>
                  <a:srgbClr val="7030A0"/>
                </a:solidFill>
              </a:rPr>
              <a:t>P(H)=1/10;  P(F)=1/40;   P(H|F)=1/2</a:t>
            </a:r>
          </a:p>
          <a:p>
            <a:endParaRPr lang="en-US" dirty="0"/>
          </a:p>
          <a:p>
            <a:r>
              <a:rPr lang="en-US" dirty="0"/>
              <a:t>What does this mean?</a:t>
            </a:r>
          </a:p>
          <a:p>
            <a:endParaRPr lang="en-US" dirty="0"/>
          </a:p>
          <a:p>
            <a:r>
              <a:rPr lang="en-US" dirty="0"/>
              <a:t>One day you wake up with a headache …</a:t>
            </a:r>
          </a:p>
          <a:p>
            <a:endParaRPr lang="en-US" dirty="0"/>
          </a:p>
          <a:p>
            <a:r>
              <a:rPr lang="en-US" dirty="0"/>
              <a:t>Since 50% flu cases are associated with headaches …</a:t>
            </a:r>
          </a:p>
          <a:p>
            <a:endParaRPr lang="en-US" dirty="0"/>
          </a:p>
          <a:p>
            <a:r>
              <a:rPr lang="en-US" dirty="0"/>
              <a:t>I must have a </a:t>
            </a:r>
            <a:r>
              <a:rPr lang="en-US" dirty="0">
                <a:solidFill>
                  <a:srgbClr val="FF0000"/>
                </a:solidFill>
              </a:rPr>
              <a:t>50-50 chance </a:t>
            </a:r>
            <a:r>
              <a:rPr lang="en-US" dirty="0"/>
              <a:t>of coming down with flu!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990600"/>
            <a:ext cx="2721953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729" name="Picture 1" descr="C:\Users\Bo Yuan\AppData\Roaming\Tencent\QQ\Temp\[D{DVU6@41HH2G1~3Q9XU_F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54102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3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Headache &amp; Flu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888309"/>
              </p:ext>
            </p:extLst>
          </p:nvPr>
        </p:nvGraphicFramePr>
        <p:xfrm>
          <a:off x="1600200" y="2362200"/>
          <a:ext cx="5846618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Equation" r:id="rId3" imgW="2679700" imgH="419100" progId="Equation.3">
                  <p:embed/>
                </p:oleObj>
              </mc:Choice>
              <mc:Fallback>
                <p:oleObj name="Equation" r:id="rId3" imgW="2679700" imgH="4191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362200"/>
                        <a:ext cx="5846618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群組 12"/>
          <p:cNvGrpSpPr/>
          <p:nvPr/>
        </p:nvGrpSpPr>
        <p:grpSpPr>
          <a:xfrm>
            <a:off x="3048000" y="3886200"/>
            <a:ext cx="4436636" cy="1905000"/>
            <a:chOff x="3048000" y="3886200"/>
            <a:chExt cx="4436636" cy="1905000"/>
          </a:xfrm>
        </p:grpSpPr>
        <p:sp>
          <p:nvSpPr>
            <p:cNvPr id="9" name="TextBox 8"/>
            <p:cNvSpPr txBox="1"/>
            <p:nvPr/>
          </p:nvSpPr>
          <p:spPr>
            <a:xfrm>
              <a:off x="4371533" y="388620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Flu</a:t>
              </a:r>
            </a:p>
          </p:txBody>
        </p:sp>
        <p:grpSp>
          <p:nvGrpSpPr>
            <p:cNvPr id="12" name="群組 11"/>
            <p:cNvGrpSpPr/>
            <p:nvPr/>
          </p:nvGrpSpPr>
          <p:grpSpPr>
            <a:xfrm>
              <a:off x="3048000" y="4343400"/>
              <a:ext cx="4436636" cy="1447800"/>
              <a:chOff x="3048000" y="4343400"/>
              <a:chExt cx="4436636" cy="1447800"/>
            </a:xfrm>
          </p:grpSpPr>
          <p:sp>
            <p:nvSpPr>
              <p:cNvPr id="7" name="Rounded Rectangle 6"/>
              <p:cNvSpPr/>
              <p:nvPr/>
            </p:nvSpPr>
            <p:spPr>
              <a:xfrm>
                <a:off x="3048000" y="4876800"/>
                <a:ext cx="3048000" cy="914400"/>
              </a:xfrm>
              <a:prstGeom prst="roundRect">
                <a:avLst/>
              </a:prstGeom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4267200" y="4343400"/>
                <a:ext cx="685800" cy="1066800"/>
              </a:xfrm>
              <a:prstGeom prst="roundRect">
                <a:avLst/>
              </a:prstGeom>
              <a:solidFill>
                <a:srgbClr val="FF0000">
                  <a:alpha val="80000"/>
                </a:srgbClr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248400" y="5105400"/>
                <a:ext cx="1236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Headache</a:t>
                </a:r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>
            <a:off x="3446315" y="1371600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The truth is …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pic>
        <p:nvPicPr>
          <p:cNvPr id="5" name="Picture 2" descr="http://4.bp.blogspot.com/-VBx4r_I3-0o/UVl5cCcGKOI/AAAAAAAADCs/nj5mMcBDNzE/s1600/bre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3310"/>
            <a:ext cx="2381719" cy="227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932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Classifier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7554975"/>
              </p:ext>
            </p:extLst>
          </p:nvPr>
        </p:nvGraphicFramePr>
        <p:xfrm>
          <a:off x="1905000" y="1143000"/>
          <a:ext cx="4318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Equation" r:id="rId3" imgW="2082800" imgH="330200" progId="Equation.3">
                  <p:embed/>
                </p:oleObj>
              </mc:Choice>
              <mc:Fallback>
                <p:oleObj name="Equation" r:id="rId3" imgW="2082800" imgH="3302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143000"/>
                        <a:ext cx="43180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6248400"/>
            <a:ext cx="2993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MAP: </a:t>
            </a:r>
            <a:r>
              <a:rPr lang="en-US" dirty="0">
                <a:solidFill>
                  <a:srgbClr val="FF0000"/>
                </a:solidFill>
              </a:rPr>
              <a:t>M</a:t>
            </a:r>
            <a:r>
              <a:rPr lang="en-US" dirty="0"/>
              <a:t>aximum </a:t>
            </a:r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dirty="0"/>
              <a:t>osterior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919287" y="2057400"/>
          <a:ext cx="5091113" cy="89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Equation" r:id="rId5" imgW="2451100" imgH="431800" progId="Equation.3">
                  <p:embed/>
                </p:oleObj>
              </mc:Choice>
              <mc:Fallback>
                <p:oleObj name="Equation" r:id="rId5" imgW="2451100" imgH="43180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287" y="2057400"/>
                        <a:ext cx="5091113" cy="896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905000" y="3352800"/>
          <a:ext cx="503713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Equation" r:id="rId7" imgW="2425680" imgH="330120" progId="Equation.3">
                  <p:embed/>
                </p:oleObj>
              </mc:Choice>
              <mc:Fallback>
                <p:oleObj name="Equation" r:id="rId7" imgW="2425680" imgH="33012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3352800"/>
                        <a:ext cx="5037138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3962400" y="3886200"/>
            <a:ext cx="2286000" cy="1588"/>
          </a:xfrm>
          <a:prstGeom prst="line">
            <a:avLst/>
          </a:prstGeom>
          <a:ln w="25400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1905000" y="5129213"/>
          <a:ext cx="4351338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Equation" r:id="rId9" imgW="2095200" imgH="368280" progId="Equation.3">
                  <p:embed/>
                </p:oleObj>
              </mc:Choice>
              <mc:Fallback>
                <p:oleObj name="Equation" r:id="rId9" imgW="2095200" imgH="36828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5129213"/>
                        <a:ext cx="4351338" cy="765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Oval 11"/>
          <p:cNvSpPr/>
          <p:nvPr/>
        </p:nvSpPr>
        <p:spPr>
          <a:xfrm>
            <a:off x="4610100" y="4876800"/>
            <a:ext cx="1752600" cy="106680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943600" y="4202668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Conditionally Independent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562600" y="4038600"/>
            <a:ext cx="457200" cy="24026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5791200" y="4572000"/>
            <a:ext cx="228600" cy="3048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sp>
        <p:nvSpPr>
          <p:cNvPr id="8" name="Cross 7"/>
          <p:cNvSpPr/>
          <p:nvPr/>
        </p:nvSpPr>
        <p:spPr>
          <a:xfrm>
            <a:off x="4343400" y="1219200"/>
            <a:ext cx="533400" cy="457200"/>
          </a:xfrm>
          <a:prstGeom prst="plus">
            <a:avLst>
              <a:gd name="adj" fmla="val 41045"/>
            </a:avLst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 flipH="1">
            <a:off x="4495800" y="1828800"/>
            <a:ext cx="228600" cy="609600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5557660"/>
              </p:ext>
            </p:extLst>
          </p:nvPr>
        </p:nvGraphicFramePr>
        <p:xfrm>
          <a:off x="533400" y="3886200"/>
          <a:ext cx="42291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公式" r:id="rId3" imgW="1879600" imgH="203200" progId="Equation.3">
                  <p:embed/>
                </p:oleObj>
              </mc:Choice>
              <mc:Fallback>
                <p:oleObj name="公式" r:id="rId3" imgW="1879600" imgH="203200" progId="Equation.3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886200"/>
                        <a:ext cx="42291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429000" y="3429000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Conditionally Independent</a:t>
            </a:r>
          </a:p>
        </p:txBody>
      </p:sp>
      <p:graphicFrame>
        <p:nvGraphicFramePr>
          <p:cNvPr id="61902" name="Object 4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9129878"/>
              </p:ext>
            </p:extLst>
          </p:nvPr>
        </p:nvGraphicFramePr>
        <p:xfrm>
          <a:off x="5524500" y="3886200"/>
          <a:ext cx="30861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公式" r:id="rId5" imgW="1371600" imgH="203200" progId="Equation.3">
                  <p:embed/>
                </p:oleObj>
              </mc:Choice>
              <mc:Fallback>
                <p:oleObj name="公式" r:id="rId5" imgW="1371600" imgH="203200" progId="Equation.3">
                  <p:embed/>
                  <p:pic>
                    <p:nvPicPr>
                      <p:cNvPr id="61902" name="Object 4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4500" y="3886200"/>
                        <a:ext cx="30861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左右箭头 11"/>
          <p:cNvSpPr/>
          <p:nvPr/>
        </p:nvSpPr>
        <p:spPr>
          <a:xfrm>
            <a:off x="4876800" y="3962400"/>
            <a:ext cx="609600" cy="304800"/>
          </a:xfrm>
          <a:prstGeom prst="left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457200" y="3200400"/>
            <a:ext cx="8305800" cy="0"/>
          </a:xfrm>
          <a:prstGeom prst="line">
            <a:avLst/>
          </a:prstGeom>
          <a:ln w="38100">
            <a:solidFill>
              <a:srgbClr val="7030A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4612747"/>
              </p:ext>
            </p:extLst>
          </p:nvPr>
        </p:nvGraphicFramePr>
        <p:xfrm>
          <a:off x="609600" y="4838701"/>
          <a:ext cx="8077200" cy="803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公式" r:id="rId7" imgW="4343400" imgH="431800" progId="Equation.3">
                  <p:embed/>
                </p:oleObj>
              </mc:Choice>
              <mc:Fallback>
                <p:oleObj name="公式" r:id="rId7" imgW="4343400" imgH="431800" progId="Equation.3">
                  <p:embed/>
                  <p:pic>
                    <p:nvPicPr>
                      <p:cNvPr id="16" name="对象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4838701"/>
                        <a:ext cx="8077200" cy="80368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直接连接符 12"/>
          <p:cNvCxnSpPr>
            <a:endCxn id="61902" idx="2"/>
          </p:cNvCxnSpPr>
          <p:nvPr/>
        </p:nvCxnSpPr>
        <p:spPr>
          <a:xfrm>
            <a:off x="5638800" y="4343400"/>
            <a:ext cx="1428750" cy="0"/>
          </a:xfrm>
          <a:prstGeom prst="line">
            <a:avLst/>
          </a:prstGeom>
          <a:ln w="190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2457450" y="5638800"/>
            <a:ext cx="1428750" cy="0"/>
          </a:xfrm>
          <a:prstGeom prst="line">
            <a:avLst/>
          </a:prstGeom>
          <a:ln w="190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64360" y="1186934"/>
                <a:ext cx="34917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∩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𝐵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360" y="1186934"/>
                <a:ext cx="3491790" cy="461665"/>
              </a:xfrm>
              <a:prstGeom prst="rect">
                <a:avLst/>
              </a:prstGeom>
              <a:blipFill rotWithShape="1">
                <a:blip r:embed="rId9" cstate="print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021110" y="1214735"/>
                <a:ext cx="22940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𝐵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110" y="1214735"/>
                <a:ext cx="2294090" cy="461665"/>
              </a:xfrm>
              <a:prstGeom prst="rect">
                <a:avLst/>
              </a:prstGeom>
              <a:blipFill rotWithShape="1">
                <a:blip r:embed="rId10" cstate="print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052973" y="2514600"/>
                <a:ext cx="31954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∩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973" y="2514600"/>
                <a:ext cx="3195427" cy="461665"/>
              </a:xfrm>
              <a:prstGeom prst="rect">
                <a:avLst/>
              </a:prstGeom>
              <a:blipFill rotWithShape="1">
                <a:blip r:embed="rId11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856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Conditional Independence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pic>
        <p:nvPicPr>
          <p:cNvPr id="65655" name="Picture 119" descr="http://www.todayifoundout.com/wp-content/uploads/2010/01/gen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066800"/>
            <a:ext cx="1447800" cy="1207770"/>
          </a:xfrm>
          <a:prstGeom prst="rect">
            <a:avLst/>
          </a:prstGeom>
          <a:noFill/>
        </p:spPr>
      </p:pic>
      <p:pic>
        <p:nvPicPr>
          <p:cNvPr id="65663" name="Picture 127" descr="http://upload.wikimedia.org/wikipedia/commons/thumb/9/9e/Lungs_diagram_simple.svg/483px-Lungs_diagram_simple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4191000"/>
            <a:ext cx="1076899" cy="1295400"/>
          </a:xfrm>
          <a:prstGeom prst="rect">
            <a:avLst/>
          </a:prstGeom>
          <a:noFill/>
        </p:spPr>
      </p:pic>
      <p:grpSp>
        <p:nvGrpSpPr>
          <p:cNvPr id="3" name="组合 2"/>
          <p:cNvGrpSpPr/>
          <p:nvPr/>
        </p:nvGrpSpPr>
        <p:grpSpPr>
          <a:xfrm>
            <a:off x="1676400" y="2438401"/>
            <a:ext cx="1143000" cy="1905000"/>
            <a:chOff x="1676400" y="2533517"/>
            <a:chExt cx="1600200" cy="2746917"/>
          </a:xfrm>
        </p:grpSpPr>
        <p:pic>
          <p:nvPicPr>
            <p:cNvPr id="65659" name="Picture 123" descr="http://www.earthtimes.org/newsimage/smoking-50-years-progress-worldwide_10312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76400" y="3429000"/>
              <a:ext cx="1600200" cy="1198581"/>
            </a:xfrm>
            <a:prstGeom prst="rect">
              <a:avLst/>
            </a:prstGeom>
            <a:noFill/>
          </p:spPr>
        </p:pic>
        <p:sp>
          <p:nvSpPr>
            <p:cNvPr id="14" name="下箭头 13"/>
            <p:cNvSpPr/>
            <p:nvPr/>
          </p:nvSpPr>
          <p:spPr>
            <a:xfrm rot="19738249">
              <a:off x="1836853" y="2533517"/>
              <a:ext cx="304800" cy="878595"/>
            </a:xfrm>
            <a:prstGeom prst="downArrow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下箭头 16"/>
            <p:cNvSpPr/>
            <p:nvPr/>
          </p:nvSpPr>
          <p:spPr>
            <a:xfrm rot="19738249">
              <a:off x="2883504" y="4355804"/>
              <a:ext cx="304800" cy="924630"/>
            </a:xfrm>
            <a:prstGeom prst="downArrow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191000" y="1447800"/>
                <a:ext cx="34001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𝐶𝑎𝑛𝑐𝑒𝑟</m:t>
                          </m:r>
                        </m:e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𝑀𝑎𝑙𝑒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=65/100,000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1447800"/>
                <a:ext cx="3400162" cy="369332"/>
              </a:xfrm>
              <a:prstGeom prst="rect">
                <a:avLst/>
              </a:prstGeom>
              <a:blipFill rotWithShape="1">
                <a:blip r:embed="rId5" cstate="print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191000" y="1830417"/>
                <a:ext cx="36518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𝐶𝑎𝑛𝑐𝑒𝑟</m:t>
                          </m:r>
                        </m:e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𝐹𝑒𝑚𝑎𝑙𝑒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=48/100,000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1830417"/>
                <a:ext cx="3651834" cy="369332"/>
              </a:xfrm>
              <a:prstGeom prst="rect">
                <a:avLst/>
              </a:prstGeom>
              <a:blipFill rotWithShape="1">
                <a:blip r:embed="rId6" cstate="print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内容占位符 2"/>
          <p:cNvSpPr>
            <a:spLocks noGrp="1"/>
          </p:cNvSpPr>
          <p:nvPr>
            <p:ph idx="1"/>
          </p:nvPr>
        </p:nvSpPr>
        <p:spPr>
          <a:xfrm>
            <a:off x="4191000" y="2580749"/>
            <a:ext cx="4343400" cy="2003941"/>
          </a:xfrm>
        </p:spPr>
        <p:txBody>
          <a:bodyPr>
            <a:normAutofit fontScale="62500" lnSpcReduction="20000"/>
          </a:bodyPr>
          <a:lstStyle/>
          <a:p>
            <a:pPr algn="just">
              <a:lnSpc>
                <a:spcPct val="134000"/>
              </a:lnSpc>
            </a:pPr>
            <a:r>
              <a:rPr lang="en-US" altLang="zh-CN" dirty="0"/>
              <a:t>Are the two events </a:t>
            </a:r>
            <a:r>
              <a:rPr lang="en-US" altLang="zh-CN" dirty="0">
                <a:solidFill>
                  <a:srgbClr val="C00000"/>
                </a:solidFill>
              </a:rPr>
              <a:t>Male/Female</a:t>
            </a:r>
            <a:r>
              <a:rPr lang="en-US" altLang="zh-CN" dirty="0"/>
              <a:t> and </a:t>
            </a:r>
            <a:r>
              <a:rPr lang="en-US" altLang="zh-CN" dirty="0">
                <a:solidFill>
                  <a:srgbClr val="C00000"/>
                </a:solidFill>
              </a:rPr>
              <a:t>Cancer</a:t>
            </a:r>
            <a:r>
              <a:rPr lang="en-US" altLang="zh-CN" dirty="0"/>
              <a:t> independent?</a:t>
            </a:r>
          </a:p>
          <a:p>
            <a:pPr algn="just"/>
            <a:endParaRPr lang="en-US" altLang="zh-CN" dirty="0">
              <a:solidFill>
                <a:srgbClr val="FF0000"/>
              </a:solidFill>
            </a:endParaRPr>
          </a:p>
          <a:p>
            <a:pPr algn="just">
              <a:lnSpc>
                <a:spcPct val="134000"/>
              </a:lnSpc>
            </a:pPr>
            <a:r>
              <a:rPr lang="en-US" altLang="zh-CN" dirty="0"/>
              <a:t>Assume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smoking is the sole contributing factor to cancer.</a:t>
            </a:r>
          </a:p>
          <a:p>
            <a:pPr algn="just"/>
            <a:endParaRPr lang="en-US" altLang="zh-CN" dirty="0">
              <a:solidFill>
                <a:srgbClr val="FF0000"/>
              </a:solidFill>
            </a:endParaRPr>
          </a:p>
          <a:p>
            <a:pPr algn="just"/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719491" y="5867400"/>
                <a:ext cx="52815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𝐶𝑎𝑛𝑐𝑒𝑟</m:t>
                          </m:r>
                        </m:e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𝑀𝑎𝑙𝑒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𝑆𝑚𝑜𝑘𝑖𝑛𝑔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𝐶𝑎𝑛𝑐𝑒𝑟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|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𝑆𝑚𝑜𝑘𝑖𝑛𝑔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491" y="5867400"/>
                <a:ext cx="5281509" cy="369332"/>
              </a:xfrm>
              <a:prstGeom prst="rect">
                <a:avLst/>
              </a:prstGeom>
              <a:blipFill rotWithShape="1">
                <a:blip r:embed="rId7" cstate="print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4419600" y="4838700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Conditionally Independent</a:t>
            </a:r>
          </a:p>
        </p:txBody>
      </p:sp>
      <p:cxnSp>
        <p:nvCxnSpPr>
          <p:cNvPr id="9" name="直接箭头连接符 8"/>
          <p:cNvCxnSpPr>
            <a:stCxn id="19" idx="2"/>
          </p:cNvCxnSpPr>
          <p:nvPr/>
        </p:nvCxnSpPr>
        <p:spPr>
          <a:xfrm flipH="1">
            <a:off x="4419600" y="5208032"/>
            <a:ext cx="1426032" cy="65936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19" idx="2"/>
          </p:cNvCxnSpPr>
          <p:nvPr/>
        </p:nvCxnSpPr>
        <p:spPr>
          <a:xfrm>
            <a:off x="5845632" y="5208032"/>
            <a:ext cx="478968" cy="65936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94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  <p:bldP spid="18" grpId="0" animBg="1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Conditional Independence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pic>
        <p:nvPicPr>
          <p:cNvPr id="5" name="Picture 2" descr="http://upload.wikimedia.org/wikipedia/commons/thumb/e/ed/Conditional_independence.svg/1000px-Conditional_independence.svg.png"/>
          <p:cNvPicPr>
            <a:picLocks noChangeAspect="1" noChangeArrowheads="1"/>
          </p:cNvPicPr>
          <p:nvPr/>
        </p:nvPicPr>
        <p:blipFill>
          <a:blip r:embed="rId2" cstate="print"/>
          <a:srcRect r="46400"/>
          <a:stretch>
            <a:fillRect/>
          </a:stretch>
        </p:blipFill>
        <p:spPr bwMode="auto">
          <a:xfrm>
            <a:off x="685800" y="1676400"/>
            <a:ext cx="3878963" cy="3886200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876800" y="1371600"/>
                <a:ext cx="1960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𝑅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∩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=6/49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1371600"/>
                <a:ext cx="1960986" cy="369332"/>
              </a:xfrm>
              <a:prstGeom prst="rect">
                <a:avLst/>
              </a:prstGeom>
              <a:blipFill rotWithShape="1">
                <a:blip r:embed="rId3" cstate="print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876800" y="1764268"/>
                <a:ext cx="1671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=16/49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1764268"/>
                <a:ext cx="1671035" cy="369332"/>
              </a:xfrm>
              <a:prstGeom prst="rect">
                <a:avLst/>
              </a:prstGeom>
              <a:blipFill rotWithShape="1">
                <a:blip r:embed="rId4" cstate="print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876800" y="2145268"/>
                <a:ext cx="17284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=18/49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2145268"/>
                <a:ext cx="1728422" cy="369332"/>
              </a:xfrm>
              <a:prstGeom prst="rect">
                <a:avLst/>
              </a:prstGeom>
              <a:blipFill rotWithShape="1">
                <a:blip r:embed="rId5" cstate="print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876800" y="2907268"/>
                <a:ext cx="2455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𝑅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∩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≠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𝑅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𝑃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2907268"/>
                <a:ext cx="2455737" cy="369332"/>
              </a:xfrm>
              <a:prstGeom prst="rect">
                <a:avLst/>
              </a:prstGeom>
              <a:blipFill rotWithShape="1">
                <a:blip r:embed="rId6" cstate="print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946733" y="3962400"/>
                <a:ext cx="19874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𝑅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∩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𝐵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|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𝑌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=1/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</a:rPr>
                  <a:t>6</a:t>
                </a:r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733" y="3962400"/>
                <a:ext cx="1987467" cy="369332"/>
              </a:xfrm>
              <a:prstGeom prst="rect">
                <a:avLst/>
              </a:prstGeom>
              <a:blipFill rotWithShape="1">
                <a:blip r:embed="rId7" cstate="print"/>
                <a:stretch>
                  <a:fillRect t="-8197" r="-1529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876800" y="4343400"/>
                <a:ext cx="16333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𝑅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|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𝑌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=1/</m:t>
                      </m:r>
                      <m: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4343400"/>
                <a:ext cx="1633396" cy="369332"/>
              </a:xfrm>
              <a:prstGeom prst="rect">
                <a:avLst/>
              </a:prstGeom>
              <a:blipFill rotWithShape="1">
                <a:blip r:embed="rId8" cstate="print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876800" y="4724400"/>
                <a:ext cx="17018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𝐵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|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𝑌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=1/2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4724400"/>
                <a:ext cx="1701813" cy="369332"/>
              </a:xfrm>
              <a:prstGeom prst="rect">
                <a:avLst/>
              </a:prstGeom>
              <a:blipFill rotWithShape="1">
                <a:blip r:embed="rId9" cstate="print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953000" y="5486400"/>
                <a:ext cx="31115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𝑅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∩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𝐵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|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𝑌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𝐵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|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𝑌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5486400"/>
                <a:ext cx="3111557" cy="369332"/>
              </a:xfrm>
              <a:prstGeom prst="rect">
                <a:avLst/>
              </a:prstGeom>
              <a:blipFill rotWithShape="1">
                <a:blip r:embed="rId10" cstate="print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下箭头 14"/>
          <p:cNvSpPr/>
          <p:nvPr/>
        </p:nvSpPr>
        <p:spPr>
          <a:xfrm>
            <a:off x="5693498" y="2514600"/>
            <a:ext cx="246968" cy="392668"/>
          </a:xfrm>
          <a:prstGeom prst="downArrow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下箭头 15"/>
          <p:cNvSpPr/>
          <p:nvPr/>
        </p:nvSpPr>
        <p:spPr>
          <a:xfrm>
            <a:off x="5715000" y="5093732"/>
            <a:ext cx="246968" cy="392668"/>
          </a:xfrm>
          <a:prstGeom prst="downArrow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53000" y="330024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Not Independent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29200" y="5943600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Conditionally Independent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24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5" grpId="0" animBg="1"/>
      <p:bldP spid="16" grpId="0" animBg="1"/>
      <p:bldP spid="17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Conditional Independence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6"/>
            <a:ext cx="8023225" cy="2581274"/>
          </a:xfrm>
        </p:spPr>
        <p:txBody>
          <a:bodyPr>
            <a:normAutofit fontScale="62500" lnSpcReduction="20000"/>
          </a:bodyPr>
          <a:lstStyle/>
          <a:p>
            <a:r>
              <a:rPr lang="en-US" altLang="zh-CN" dirty="0"/>
              <a:t>Two coins: fair vs. biased (two-headed)</a:t>
            </a:r>
          </a:p>
          <a:p>
            <a:endParaRPr lang="en-US" altLang="zh-CN" dirty="0"/>
          </a:p>
          <a:p>
            <a:r>
              <a:rPr lang="en-US" altLang="zh-CN" dirty="0"/>
              <a:t>Select one coin at random and toss twice.</a:t>
            </a:r>
          </a:p>
          <a:p>
            <a:endParaRPr lang="en-US" altLang="zh-CN" dirty="0"/>
          </a:p>
          <a:p>
            <a:r>
              <a:rPr lang="en-US" altLang="zh-CN" dirty="0"/>
              <a:t>A: First coin toss is head.</a:t>
            </a:r>
          </a:p>
          <a:p>
            <a:endParaRPr lang="en-US" altLang="zh-CN" dirty="0"/>
          </a:p>
          <a:p>
            <a:r>
              <a:rPr lang="en-US" altLang="zh-CN" dirty="0"/>
              <a:t>B: Second coin toss is head.</a:t>
            </a:r>
          </a:p>
          <a:p>
            <a:endParaRPr lang="en-US" altLang="zh-CN" dirty="0"/>
          </a:p>
          <a:p>
            <a:r>
              <a:rPr lang="en-US" altLang="zh-CN" dirty="0"/>
              <a:t>C: You selected the fair coin.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pic>
        <p:nvPicPr>
          <p:cNvPr id="71682" name="Picture 2" descr="http://ed101.bu.edu/StudentDoc/Archives/spring05/jescott/us-one-half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295400"/>
            <a:ext cx="990600" cy="95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4" name="Picture 4" descr="http://students.purchase.edu/e.didriksen-johnson/Programming%20Games/Class%20Projects/Coin%20Toss/flipping_coin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620" y="226629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7" name="Picture 7" descr="The Two Headed Penny">
            <a:hlinkClick r:id="rId4"/>
          </p:cNvPr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129540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62000" y="3897868"/>
                <a:ext cx="46015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0.5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×0.5+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0.5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×1.0=0.75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3897868"/>
                <a:ext cx="4601516" cy="369332"/>
              </a:xfrm>
              <a:prstGeom prst="rect">
                <a:avLst/>
              </a:prstGeom>
              <a:blipFill rotWithShape="1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70254" y="4419600"/>
                <a:ext cx="5045164" cy="5406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𝐶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|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𝐴</m:t>
                        </m:r>
                      </m:e>
                    </m:d>
                    <m:r>
                      <a:rPr lang="en-US" altLang="zh-CN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𝐴</m:t>
                            </m:r>
                          </m:e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𝐶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𝑃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𝐶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)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𝐴</m:t>
                            </m:r>
                          </m:e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𝐶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𝑃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𝐶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)+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𝐴</m:t>
                            </m:r>
                          </m:e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¬</m:t>
                            </m:r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𝐶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𝑃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(¬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𝐶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zh-CN" dirty="0">
                    <a:solidFill>
                      <a:srgbClr val="000000"/>
                    </a:solidFill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0.5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×0.5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0.5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×0.5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+1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×0.5</m:t>
                        </m:r>
                      </m:den>
                    </m:f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3</m:t>
                        </m:r>
                      </m:den>
                    </m:f>
                  </m:oMath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54" y="4419600"/>
                <a:ext cx="5045164" cy="540661"/>
              </a:xfrm>
              <a:prstGeom prst="rect">
                <a:avLst/>
              </a:prstGeom>
              <a:blipFill rotWithShape="1">
                <a:blip r:embed="rId7" cstate="print"/>
                <a:stretch>
                  <a:fillRect b="-56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38042" y="5029200"/>
                <a:ext cx="4177297" cy="6183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𝐵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×0.5+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3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×1.0=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5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6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≠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𝑃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42" y="5029200"/>
                <a:ext cx="4177297" cy="618311"/>
              </a:xfrm>
              <a:prstGeom prst="rect">
                <a:avLst/>
              </a:prstGeom>
              <a:blipFill rotWithShape="1">
                <a:blip r:embed="rId8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32484" y="5867400"/>
                <a:ext cx="2830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𝐵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𝐶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𝐶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=0.5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484" y="5867400"/>
                <a:ext cx="2830326" cy="369332"/>
              </a:xfrm>
              <a:prstGeom prst="rect">
                <a:avLst/>
              </a:prstGeom>
              <a:blipFill rotWithShape="1">
                <a:blip r:embed="rId9" cstate="print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连接符 6"/>
          <p:cNvCxnSpPr/>
          <p:nvPr/>
        </p:nvCxnSpPr>
        <p:spPr>
          <a:xfrm>
            <a:off x="838200" y="6324600"/>
            <a:ext cx="2590800" cy="0"/>
          </a:xfrm>
          <a:prstGeom prst="line">
            <a:avLst/>
          </a:prstGeom>
          <a:ln w="190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334000" y="519326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Not Independent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34000" y="5867400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Conditionally Independent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98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  <p:bldP spid="9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Overview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1362075"/>
          </a:xfrm>
        </p:spPr>
        <p:txBody>
          <a:bodyPr>
            <a:normAutofit fontScale="92500" lnSpcReduction="10000"/>
          </a:bodyPr>
          <a:lstStyle/>
          <a:p>
            <a:r>
              <a:rPr lang="en-AU" altLang="zh-CN" dirty="0"/>
              <a:t>Naïve Bayes Classifier </a:t>
            </a:r>
          </a:p>
          <a:p>
            <a:endParaRPr lang="en-AU" altLang="zh-CN" dirty="0"/>
          </a:p>
          <a:p>
            <a:r>
              <a:rPr lang="en-AU" altLang="zh-CN" dirty="0"/>
              <a:t>Decision Tree Model</a:t>
            </a:r>
          </a:p>
          <a:p>
            <a:endParaRPr lang="en-AU" altLang="zh-CN" dirty="0"/>
          </a:p>
          <a:p>
            <a:endParaRPr lang="en-AU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</a:t>
            </a:fld>
            <a:endParaRPr lang="en-US" altLang="zh-CN" dirty="0"/>
          </a:p>
        </p:txBody>
      </p:sp>
      <p:pic>
        <p:nvPicPr>
          <p:cNvPr id="5" name="Picture 2" descr="http://upload.wikimedia.org/wikipedia/en/d/d4/Thomas_Bayes.gif">
            <a:hlinkClick r:id="rId2" tooltip="The correct identification of this portrait has been questioned [1]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51993" y="3124200"/>
            <a:ext cx="2200807" cy="23622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1304393" y="5867400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Thomas Bayes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53679" y="5867400"/>
            <a:ext cx="177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030A0"/>
                </a:solidFill>
              </a:rPr>
              <a:t>Evolution Tree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435058"/>
            <a:ext cx="4267200" cy="3356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≠ Uncorrelated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2517297"/>
              </p:ext>
            </p:extLst>
          </p:nvPr>
        </p:nvGraphicFramePr>
        <p:xfrm>
          <a:off x="1128712" y="2182813"/>
          <a:ext cx="1843088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公式" r:id="rId3" imgW="850680" imgH="431640" progId="Equation.3">
                  <p:embed/>
                </p:oleObj>
              </mc:Choice>
              <mc:Fallback>
                <p:oleObj name="公式" r:id="rId3" imgW="850680" imgH="43164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8712" y="2182813"/>
                        <a:ext cx="1843088" cy="935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733800" y="2209800"/>
            <a:ext cx="45237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Cov</a:t>
            </a:r>
            <a:r>
              <a:rPr lang="en-US" dirty="0"/>
              <a:t> (X,Y)=0  </a:t>
            </a:r>
            <a:r>
              <a:rPr lang="en-US" dirty="0">
                <a:sym typeface="Wingdings" pitchFamily="2" charset="2"/>
              </a:rPr>
              <a:t> X and Y are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uncorrelated.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However, Y is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completely determined </a:t>
            </a:r>
            <a:r>
              <a:rPr lang="en-US" dirty="0">
                <a:sym typeface="Wingdings" pitchFamily="2" charset="2"/>
              </a:rPr>
              <a:t>by X.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48964"/>
              </p:ext>
            </p:extLst>
          </p:nvPr>
        </p:nvGraphicFramePr>
        <p:xfrm>
          <a:off x="1143000" y="3200400"/>
          <a:ext cx="22860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7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905000" y="1155800"/>
                <a:ext cx="5257800" cy="77784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𝑌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𝑐𝑜𝑣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𝑋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𝐸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𝑌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𝑌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1155800"/>
                <a:ext cx="5257800" cy="77784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684" name="Picture 22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26760" y="3048000"/>
            <a:ext cx="470284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P</a:t>
            </a:r>
            <a:r>
              <a:rPr lang="en-US" i="0" dirty="0"/>
              <a:t>(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|</a:t>
            </a:r>
            <a:r>
              <a:rPr lang="el-GR" dirty="0"/>
              <a:t>ω</a:t>
            </a:r>
            <a:r>
              <a:rPr lang="en-US" baseline="-25000" dirty="0"/>
              <a:t>i</a:t>
            </a:r>
            <a:r>
              <a:rPr lang="en-US" i="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812117"/>
              </p:ext>
            </p:extLst>
          </p:nvPr>
        </p:nvGraphicFramePr>
        <p:xfrm>
          <a:off x="838200" y="1447800"/>
          <a:ext cx="3124200" cy="230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α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α</a:t>
                      </a:r>
                      <a:r>
                        <a:rPr lang="en-US" baseline="-25000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α</a:t>
                      </a:r>
                      <a:r>
                        <a:rPr lang="en-US" baseline="-25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ω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+</a:t>
                      </a:r>
                    </a:p>
                  </a:txBody>
                  <a:tcPr>
                    <a:solidFill>
                      <a:schemeClr val="tx2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ω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2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ω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chemeClr val="tx2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ω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+</a:t>
                      </a:r>
                    </a:p>
                  </a:txBody>
                  <a:tcPr>
                    <a:solidFill>
                      <a:schemeClr val="tx2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ω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2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ω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4800600" y="2362200"/>
          <a:ext cx="2335212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Equation" r:id="rId3" imgW="1231366" imgH="215806" progId="Equation.3">
                  <p:embed/>
                </p:oleObj>
              </mc:Choice>
              <mc:Fallback>
                <p:oleObj name="Equation" r:id="rId3" imgW="1231366" imgH="215806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2362200"/>
                        <a:ext cx="2335212" cy="409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824413" y="3095625"/>
          <a:ext cx="22860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name="Equation" r:id="rId5" imgW="1205977" imgH="215806" progId="Equation.3">
                  <p:embed/>
                </p:oleObj>
              </mc:Choice>
              <mc:Fallback>
                <p:oleObj name="Equation" r:id="rId5" imgW="1205977" imgH="215806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4413" y="3095625"/>
                        <a:ext cx="2286000" cy="409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4805082" y="1676400"/>
          <a:ext cx="3272118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" name="Equation" r:id="rId7" imgW="1853396" imgH="215806" progId="Equation.3">
                  <p:embed/>
                </p:oleObj>
              </mc:Choice>
              <mc:Fallback>
                <p:oleObj name="Equation" r:id="rId7" imgW="1853396" imgH="215806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5082" y="1676400"/>
                        <a:ext cx="3272118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419600" y="4191000"/>
          <a:ext cx="41148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" name="Equation" r:id="rId9" imgW="2057400" imgH="533400" progId="Equation.3">
                  <p:embed/>
                </p:oleObj>
              </mc:Choice>
              <mc:Fallback>
                <p:oleObj name="Equation" r:id="rId9" imgW="2057400" imgH="53340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4191000"/>
                        <a:ext cx="4114800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955234" y="450746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Laplace Smoothing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90800" y="5562600"/>
            <a:ext cx="428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How about continuous variables?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Tennis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graphicFrame>
        <p:nvGraphicFramePr>
          <p:cNvPr id="63490" name="Object 2"/>
          <p:cNvGraphicFramePr>
            <a:graphicFrameLocks noChangeAspect="1"/>
          </p:cNvGraphicFramePr>
          <p:nvPr/>
        </p:nvGraphicFramePr>
        <p:xfrm>
          <a:off x="1801812" y="990600"/>
          <a:ext cx="6046787" cy="54181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Document" r:id="rId3" imgW="5075468" imgH="4567844" progId="Word.Document.8">
                  <p:embed/>
                </p:oleObj>
              </mc:Choice>
              <mc:Fallback>
                <p:oleObj name="Document" r:id="rId3" imgW="5075468" imgH="4567844" progId="Word.Document.8">
                  <p:embed/>
                  <p:pic>
                    <p:nvPicPr>
                      <p:cNvPr id="6349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1812" y="990600"/>
                        <a:ext cx="6046787" cy="541815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5490A8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Tennis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696913" y="1143000"/>
          <a:ext cx="7380287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Equation" r:id="rId3" imgW="4660900" imgH="889000" progId="Equation.3">
                  <p:embed/>
                </p:oleObj>
              </mc:Choice>
              <mc:Fallback>
                <p:oleObj name="Equation" r:id="rId3" imgW="4660900" imgH="8890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913" y="1143000"/>
                        <a:ext cx="7380287" cy="144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698500" y="2770188"/>
          <a:ext cx="7759700" cy="363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" name="Equation" r:id="rId5" imgW="4749800" imgH="2222500" progId="Equation.3">
                  <p:embed/>
                </p:oleObj>
              </mc:Choice>
              <mc:Fallback>
                <p:oleObj name="Equation" r:id="rId5" imgW="4749800" imgH="222250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500" y="2770188"/>
                        <a:ext cx="7759700" cy="3630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Classification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pic>
        <p:nvPicPr>
          <p:cNvPr id="65538" name="Picture 2" descr="C:\Documents and Settings\Linda\Local Settings\Temporary Internet Files\Content.IE5\9ZOKVOOV\MCj04420300000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3225" y="2975344"/>
            <a:ext cx="1603375" cy="1828800"/>
          </a:xfrm>
          <a:prstGeom prst="rect">
            <a:avLst/>
          </a:prstGeom>
          <a:noFill/>
        </p:spPr>
      </p:pic>
      <p:pic>
        <p:nvPicPr>
          <p:cNvPr id="65539" name="Picture 3" descr="C:\Documents and Settings\Linda\Local Settings\Temporary Internet Files\Content.IE5\0HCKGZ19\MCj0371064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6391" y="2971800"/>
            <a:ext cx="1899209" cy="1670609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461304" y="2057400"/>
            <a:ext cx="2549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Interesting?  Boring?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38600" y="5238690"/>
            <a:ext cx="3903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Politics? </a:t>
            </a:r>
            <a:r>
              <a:rPr lang="en-US" sz="2000" dirty="0">
                <a:solidFill>
                  <a:srgbClr val="C00000"/>
                </a:solidFill>
              </a:rPr>
              <a:t>Entertainment?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Sports?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816181"/>
              </p:ext>
            </p:extLst>
          </p:nvPr>
        </p:nvGraphicFramePr>
        <p:xfrm>
          <a:off x="533400" y="1397000"/>
          <a:ext cx="8077201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53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07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47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α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α</a:t>
                      </a:r>
                      <a:r>
                        <a:rPr lang="en-US" baseline="-25000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α</a:t>
                      </a:r>
                      <a:r>
                        <a:rPr lang="en-US" baseline="-25000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α</a:t>
                      </a:r>
                      <a:r>
                        <a:rPr lang="en-US" baseline="-25000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α</a:t>
                      </a:r>
                      <a:r>
                        <a:rPr lang="en-US" baseline="-25000" dirty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ω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Iran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Hidden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Markov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models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Federal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Court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investigate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09600" y="4724400"/>
            <a:ext cx="80414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However, there are </a:t>
            </a:r>
            <a:r>
              <a:rPr lang="en-US" sz="2000" dirty="0">
                <a:solidFill>
                  <a:srgbClr val="FF0000"/>
                </a:solidFill>
              </a:rPr>
              <a:t>2×n×|Vocabulary| </a:t>
            </a:r>
            <a:r>
              <a:rPr lang="en-US" sz="2000" dirty="0"/>
              <a:t>terms in total. For n=100 and a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vocabulary of 50,000 distinct words, it adds up to </a:t>
            </a:r>
            <a:r>
              <a:rPr lang="en-US" sz="2000" dirty="0">
                <a:solidFill>
                  <a:srgbClr val="FF0000"/>
                </a:solidFill>
              </a:rPr>
              <a:t>10 million </a:t>
            </a:r>
            <a:r>
              <a:rPr lang="en-US" sz="2000" dirty="0"/>
              <a:t>terms!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3962400"/>
            <a:ext cx="4923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We need to estimate probabilities such as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410200" y="3962400"/>
                <a:ext cx="25128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𝑘𝑖𝑛𝑔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|</m:t>
                        </m:r>
                        <m:r>
                          <a:rPr lang="zh-CN" altLang="en-US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𝜔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</a:rPr>
                  <a:t>.</a:t>
                </a:r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3962400"/>
                <a:ext cx="2512804" cy="400110"/>
              </a:xfrm>
              <a:prstGeom prst="rect">
                <a:avLst/>
              </a:prstGeom>
              <a:blipFill rotWithShape="1">
                <a:blip r:embed="rId2" cstate="print"/>
                <a:stretch>
                  <a:fillRect t="-6061" r="-1699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28725"/>
            <a:ext cx="7924800" cy="5414985"/>
          </a:xfrm>
        </p:spPr>
        <p:txBody>
          <a:bodyPr>
            <a:noAutofit/>
          </a:bodyPr>
          <a:lstStyle/>
          <a:p>
            <a:pPr algn="just"/>
            <a:r>
              <a:rPr lang="en-US" sz="1600" dirty="0"/>
              <a:t>By only considering the probability of encountering a specific word instead of the specific word position, we can reduce the number of probabilities to be estimated. 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/>
              <a:t>We only count the frequency of each word.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/>
              <a:t>Now, 2×50,000=</a:t>
            </a:r>
            <a:r>
              <a:rPr lang="en-US" sz="1600" dirty="0">
                <a:solidFill>
                  <a:srgbClr val="FF0000"/>
                </a:solidFill>
              </a:rPr>
              <a:t>100,000</a:t>
            </a:r>
            <a:r>
              <a:rPr lang="en-US" sz="1600" dirty="0"/>
              <a:t> terms need to be estimated.</a:t>
            </a:r>
          </a:p>
          <a:p>
            <a:pPr algn="just"/>
            <a:endParaRPr lang="en-US" sz="1600" dirty="0"/>
          </a:p>
          <a:p>
            <a:pPr algn="just"/>
            <a:endParaRPr lang="en-US" sz="1600" dirty="0"/>
          </a:p>
          <a:p>
            <a:pPr algn="just"/>
            <a:endParaRPr lang="en-US" sz="1600" dirty="0"/>
          </a:p>
          <a:p>
            <a:pPr algn="just"/>
            <a:endParaRPr lang="en-US" sz="1600" dirty="0"/>
          </a:p>
          <a:p>
            <a:pPr algn="just"/>
            <a:endParaRPr lang="en-US" sz="1600" dirty="0"/>
          </a:p>
          <a:p>
            <a:pPr algn="just"/>
            <a:endParaRPr lang="en-US" sz="1600" dirty="0"/>
          </a:p>
          <a:p>
            <a:pPr algn="just"/>
            <a:r>
              <a:rPr lang="en-US" sz="1600" i="1" dirty="0"/>
              <a:t>n</a:t>
            </a:r>
            <a:r>
              <a:rPr lang="en-US" sz="1600" dirty="0"/>
              <a:t>: the total number of word positions in all training samples whose target value is </a:t>
            </a:r>
            <a:r>
              <a:rPr lang="el-GR" sz="1600" i="1" dirty="0"/>
              <a:t>ω</a:t>
            </a:r>
            <a:r>
              <a:rPr lang="en-US" sz="1600" baseline="-25000" dirty="0" err="1"/>
              <a:t>i</a:t>
            </a:r>
            <a:r>
              <a:rPr lang="en-US" sz="1600" dirty="0"/>
              <a:t>.</a:t>
            </a:r>
          </a:p>
          <a:p>
            <a:r>
              <a:rPr lang="en-US" sz="1600" i="1" dirty="0"/>
              <a:t>n</a:t>
            </a:r>
            <a:r>
              <a:rPr lang="en-US" sz="1600" baseline="-25000" dirty="0"/>
              <a:t>k</a:t>
            </a:r>
            <a:r>
              <a:rPr lang="en-US" sz="1600" dirty="0"/>
              <a:t>: the number of times word </a:t>
            </a:r>
            <a:r>
              <a:rPr lang="en-US" sz="1600" i="1" dirty="0"/>
              <a:t>V</a:t>
            </a:r>
            <a:r>
              <a:rPr lang="en-US" sz="1600" baseline="-25000" dirty="0"/>
              <a:t>k</a:t>
            </a:r>
            <a:r>
              <a:rPr lang="en-US" sz="1600" dirty="0"/>
              <a:t> is found among these </a:t>
            </a:r>
            <a:r>
              <a:rPr lang="en-US" sz="1600" i="1" dirty="0"/>
              <a:t>n</a:t>
            </a:r>
            <a:r>
              <a:rPr lang="en-US" sz="1600" dirty="0"/>
              <a:t> positions.</a:t>
            </a:r>
          </a:p>
          <a:p>
            <a:r>
              <a:rPr lang="en-US" altLang="zh-CN" sz="1600" dirty="0"/>
              <a:t>|Vocabulary|: the total number of </a:t>
            </a:r>
            <a:r>
              <a:rPr lang="en-US" sz="1600"/>
              <a:t>distinct  words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26</a:t>
            </a:fld>
            <a:endParaRPr lang="en-US" altLang="zh-CN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2057400" y="3429000"/>
          <a:ext cx="5114925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Equation" r:id="rId3" imgW="2070000" imgH="419040" progId="Equation.3">
                  <p:embed/>
                </p:oleObj>
              </mc:Choice>
              <mc:Fallback>
                <p:oleObj name="Equation" r:id="rId3" imgW="2070000" imgH="41904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3429000"/>
                        <a:ext cx="5114925" cy="1035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7618" name="Picture 34" descr="http://www.python-course.eu/images/bag_of_words.pn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2209800"/>
            <a:ext cx="1104900" cy="150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7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Newsgroups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28725"/>
            <a:ext cx="4190999" cy="492125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Classification</a:t>
            </a:r>
          </a:p>
          <a:p>
            <a:pPr lvl="1">
              <a:lnSpc>
                <a:spcPct val="120000"/>
              </a:lnSpc>
            </a:pPr>
            <a:r>
              <a:rPr lang="en-US" dirty="0" err="1"/>
              <a:t>Joachims</a:t>
            </a:r>
            <a:r>
              <a:rPr lang="en-US" dirty="0"/>
              <a:t>, 1996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20 newsgroups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20,000 documents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Random Guess: 5%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NB: 89%</a:t>
            </a:r>
          </a:p>
          <a:p>
            <a:pPr lvl="1"/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Recommendation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Lang, 1995</a:t>
            </a:r>
          </a:p>
          <a:p>
            <a:pPr lvl="1">
              <a:lnSpc>
                <a:spcPct val="120000"/>
              </a:lnSpc>
            </a:pPr>
            <a:r>
              <a:rPr lang="en-US" i="1" dirty="0"/>
              <a:t>NewsWeeder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User rated articles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Interesting vs. Uninteresting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Top 10% selected articles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16% vs. 59%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27</a:t>
            </a:fld>
            <a:endParaRPr lang="en-US" altLang="zh-CN" dirty="0"/>
          </a:p>
        </p:txBody>
      </p:sp>
      <p:pic>
        <p:nvPicPr>
          <p:cNvPr id="6" name="Picture 2" descr="http://news.nacs.uci.edu/wp-content/uploads/2009/04/usene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0" y="1600200"/>
            <a:ext cx="3276600" cy="3276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pic>
        <p:nvPicPr>
          <p:cNvPr id="5" name="Picture 2" descr="http://4.bp.blogspot.com/-VBx4r_I3-0o/UVl5cCcGKOI/AAAAAAAADCs/nj5mMcBDNzE/s1600/bre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3310"/>
            <a:ext cx="2381719" cy="227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932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Decision Making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pic>
        <p:nvPicPr>
          <p:cNvPr id="11059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88" y="1658171"/>
            <a:ext cx="5457825" cy="384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341" y="1066800"/>
            <a:ext cx="2447365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59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608" y="4665608"/>
            <a:ext cx="1735192" cy="1735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713" y="2895600"/>
            <a:ext cx="2628900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752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0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0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10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Classification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73730" name="Picture 2" descr="http://blinn.com/cats/images/spada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00" y="1371600"/>
            <a:ext cx="3432900" cy="2514600"/>
          </a:xfrm>
          <a:prstGeom prst="rect">
            <a:avLst/>
          </a:prstGeom>
          <a:noFill/>
        </p:spPr>
      </p:pic>
      <p:pic>
        <p:nvPicPr>
          <p:cNvPr id="73732" name="Picture 4" descr="http://radioprimetime.org/specials/focusspecials/images/dog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4267200"/>
            <a:ext cx="1870364" cy="2057400"/>
          </a:xfrm>
          <a:prstGeom prst="rect">
            <a:avLst/>
          </a:prstGeom>
          <a:noFill/>
        </p:spPr>
      </p:pic>
      <p:pic>
        <p:nvPicPr>
          <p:cNvPr id="73736" name="Picture 8" descr="http://www.wired.com/images_blogs/photos/uncategorized/2008/03/04/puppy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50000" y="4572000"/>
            <a:ext cx="2336800" cy="1752600"/>
          </a:xfrm>
          <a:prstGeom prst="rect">
            <a:avLst/>
          </a:prstGeom>
          <a:noFill/>
        </p:spPr>
      </p:pic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88" y="1066800"/>
            <a:ext cx="3868112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9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3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3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3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A Survey Dataset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1" y="1228724"/>
            <a:ext cx="8001000" cy="5172076"/>
          </a:xfrm>
        </p:spPr>
        <p:txBody>
          <a:bodyPr>
            <a:normAutofit fontScale="55000" lnSpcReduction="20000"/>
          </a:bodyPr>
          <a:lstStyle/>
          <a:p>
            <a:pPr algn="just">
              <a:lnSpc>
                <a:spcPct val="134000"/>
              </a:lnSpc>
            </a:pPr>
            <a:r>
              <a:rPr lang="en-AU" altLang="zh-CN" sz="2900" dirty="0"/>
              <a:t>Given the data collected from a promotion activity.</a:t>
            </a:r>
          </a:p>
          <a:p>
            <a:pPr lvl="1" algn="just">
              <a:lnSpc>
                <a:spcPct val="134000"/>
              </a:lnSpc>
            </a:pPr>
            <a:r>
              <a:rPr lang="en-AU" altLang="zh-CN" sz="2900" dirty="0"/>
              <a:t>Could be tens of thousands of such records.</a:t>
            </a:r>
          </a:p>
          <a:p>
            <a:pPr algn="just">
              <a:lnSpc>
                <a:spcPct val="134000"/>
              </a:lnSpc>
            </a:pPr>
            <a:endParaRPr lang="en-AU" altLang="zh-CN" sz="2900" dirty="0"/>
          </a:p>
          <a:p>
            <a:pPr algn="just">
              <a:lnSpc>
                <a:spcPct val="134000"/>
              </a:lnSpc>
            </a:pPr>
            <a:r>
              <a:rPr lang="en-AU" altLang="zh-CN" sz="2900" dirty="0"/>
              <a:t>Can we find any interesting patterns?</a:t>
            </a:r>
          </a:p>
          <a:p>
            <a:pPr lvl="1" algn="just">
              <a:lnSpc>
                <a:spcPct val="134000"/>
              </a:lnSpc>
            </a:pPr>
            <a:r>
              <a:rPr lang="en-AU" altLang="zh-CN" sz="2900" dirty="0"/>
              <a:t>All rural households responded …</a:t>
            </a:r>
          </a:p>
          <a:p>
            <a:pPr algn="just">
              <a:lnSpc>
                <a:spcPct val="134000"/>
              </a:lnSpc>
            </a:pPr>
            <a:endParaRPr lang="en-AU" altLang="zh-CN" sz="2900" dirty="0"/>
          </a:p>
          <a:p>
            <a:pPr algn="just">
              <a:lnSpc>
                <a:spcPct val="134000"/>
              </a:lnSpc>
            </a:pPr>
            <a:r>
              <a:rPr lang="en-AU" altLang="zh-CN" sz="2900" dirty="0"/>
              <a:t>To find out which factors most strongly affect a household’s response to a promotion.</a:t>
            </a:r>
          </a:p>
          <a:p>
            <a:pPr lvl="1" algn="just">
              <a:lnSpc>
                <a:spcPct val="134000"/>
              </a:lnSpc>
            </a:pPr>
            <a:r>
              <a:rPr lang="en-AU" altLang="zh-CN" sz="2900" dirty="0"/>
              <a:t>Better understanding of potential customers</a:t>
            </a:r>
          </a:p>
          <a:p>
            <a:pPr algn="just">
              <a:lnSpc>
                <a:spcPct val="134000"/>
              </a:lnSpc>
            </a:pPr>
            <a:endParaRPr lang="en-AU" altLang="zh-CN" sz="2900" dirty="0"/>
          </a:p>
          <a:p>
            <a:pPr algn="just">
              <a:lnSpc>
                <a:spcPct val="134000"/>
              </a:lnSpc>
            </a:pPr>
            <a:r>
              <a:rPr lang="en-AU" altLang="zh-CN" sz="2900" dirty="0"/>
              <a:t>Need a classifier to examine the underlying relationships and make future predictions.</a:t>
            </a:r>
          </a:p>
          <a:p>
            <a:pPr algn="just">
              <a:lnSpc>
                <a:spcPct val="134000"/>
              </a:lnSpc>
            </a:pPr>
            <a:endParaRPr lang="en-AU" altLang="zh-CN" sz="2900" dirty="0"/>
          </a:p>
          <a:p>
            <a:pPr algn="just">
              <a:lnSpc>
                <a:spcPct val="134000"/>
              </a:lnSpc>
            </a:pPr>
            <a:r>
              <a:rPr lang="en-AU" altLang="zh-CN" sz="2900" dirty="0"/>
              <a:t>Send promotion brochures to selected households next time.</a:t>
            </a:r>
          </a:p>
          <a:p>
            <a:pPr lvl="1" algn="just">
              <a:lnSpc>
                <a:spcPct val="134000"/>
              </a:lnSpc>
            </a:pPr>
            <a:r>
              <a:rPr lang="en-AU" altLang="zh-CN" sz="2900" dirty="0"/>
              <a:t>Targeted Marketing</a:t>
            </a:r>
          </a:p>
          <a:p>
            <a:pPr lvl="1" algn="just"/>
            <a:endParaRPr lang="en-AU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9253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A Survey Dataset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2445866"/>
              </p:ext>
            </p:extLst>
          </p:nvPr>
        </p:nvGraphicFramePr>
        <p:xfrm>
          <a:off x="685800" y="994136"/>
          <a:ext cx="7543802" cy="5101864"/>
        </p:xfrm>
        <a:graphic>
          <a:graphicData uri="http://schemas.openxmlformats.org/drawingml/2006/table">
            <a:tbl>
              <a:tblPr>
                <a:tableStyleId>{D27102A9-8310-4765-A935-A1911B00CA55}</a:tableStyleId>
              </a:tblPr>
              <a:tblGrid>
                <a:gridCol w="1508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498">
                <a:tc>
                  <a:txBody>
                    <a:bodyPr/>
                    <a:lstStyle/>
                    <a:p>
                      <a:endParaRPr lang="zh-CN" altLang="en-US" sz="200" dirty="0"/>
                    </a:p>
                  </a:txBody>
                  <a:tcPr marL="9922" marR="9922" marT="4961" marB="4961"/>
                </a:tc>
                <a:tc>
                  <a:txBody>
                    <a:bodyPr/>
                    <a:lstStyle/>
                    <a:p>
                      <a:endParaRPr lang="zh-CN" altLang="en-US" sz="200"/>
                    </a:p>
                  </a:txBody>
                  <a:tcPr marL="9922" marR="9922" marT="4961" marB="4961"/>
                </a:tc>
                <a:tc>
                  <a:txBody>
                    <a:bodyPr/>
                    <a:lstStyle/>
                    <a:p>
                      <a:endParaRPr lang="zh-CN" altLang="en-US" sz="200"/>
                    </a:p>
                  </a:txBody>
                  <a:tcPr marL="9922" marR="9922" marT="4961" marB="4961"/>
                </a:tc>
                <a:tc>
                  <a:txBody>
                    <a:bodyPr/>
                    <a:lstStyle/>
                    <a:p>
                      <a:endParaRPr lang="zh-CN" altLang="en-US" sz="200"/>
                    </a:p>
                  </a:txBody>
                  <a:tcPr marL="9922" marR="9922" marT="4961" marB="4961"/>
                </a:tc>
                <a:tc>
                  <a:txBody>
                    <a:bodyPr/>
                    <a:lstStyle/>
                    <a:p>
                      <a:endParaRPr lang="zh-CN" altLang="en-US" sz="200"/>
                    </a:p>
                  </a:txBody>
                  <a:tcPr marL="9922" marR="9922" marT="4961" marB="496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01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District</a:t>
                      </a:r>
                      <a:endParaRPr lang="en-US" sz="1400" b="1" dirty="0">
                        <a:solidFill>
                          <a:srgbClr val="00B05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B050"/>
                          </a:solidFill>
                        </a:rPr>
                        <a:t>House Type</a:t>
                      </a:r>
                      <a:endParaRPr lang="en-US" sz="1400" b="1">
                        <a:solidFill>
                          <a:srgbClr val="00B05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Income</a:t>
                      </a:r>
                      <a:endParaRPr lang="en-US" sz="1400" b="1" dirty="0">
                        <a:solidFill>
                          <a:srgbClr val="00B05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Previous </a:t>
                      </a:r>
                      <a:br>
                        <a:rPr lang="en-US" sz="1400" b="1" dirty="0">
                          <a:solidFill>
                            <a:srgbClr val="00B050"/>
                          </a:solidFill>
                        </a:rPr>
                      </a:br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Customer </a:t>
                      </a:r>
                      <a:endParaRPr lang="en-US" sz="1400" b="1" dirty="0">
                        <a:solidFill>
                          <a:srgbClr val="00B05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2060"/>
                          </a:solidFill>
                        </a:rPr>
                        <a:t>Outcome</a:t>
                      </a:r>
                      <a:endParaRPr lang="en-US" sz="1400" b="1" dirty="0">
                        <a:solidFill>
                          <a:srgbClr val="00206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5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Suburban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Detached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High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No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7030A0"/>
                          </a:solidFill>
                        </a:rPr>
                        <a:t>Nothing</a:t>
                      </a:r>
                      <a:endParaRPr lang="en-US" sz="1400" dirty="0">
                        <a:solidFill>
                          <a:srgbClr val="7030A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6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Suburban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Detached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High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Yes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7030A0"/>
                          </a:solidFill>
                        </a:rPr>
                        <a:t>Nothing</a:t>
                      </a:r>
                      <a:endParaRPr lang="en-US" sz="1400" dirty="0">
                        <a:solidFill>
                          <a:srgbClr val="7030A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22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Rural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Detached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High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No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Responded</a:t>
                      </a:r>
                      <a:endParaRPr lang="en-US" sz="140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70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Urban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Semi-detached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High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No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Responded</a:t>
                      </a:r>
                      <a:endParaRPr lang="en-US" sz="140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Urban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Semi-detached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Low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No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Responded</a:t>
                      </a:r>
                      <a:endParaRPr lang="en-US" sz="140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Urban</a:t>
                      </a: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Semi-detached</a:t>
                      </a: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</a:t>
                      </a: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Nothing</a:t>
                      </a:r>
                    </a:p>
                  </a:txBody>
                  <a:tcPr marL="9922" marR="9922" marT="4961" marB="4961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603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Rural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Semi-detached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Low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Yes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Responded</a:t>
                      </a:r>
                      <a:endParaRPr lang="en-US" sz="140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622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Suburban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Terrace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High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No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7030A0"/>
                          </a:solidFill>
                        </a:rPr>
                        <a:t>Nothing</a:t>
                      </a:r>
                      <a:endParaRPr lang="en-US" sz="1400" dirty="0">
                        <a:solidFill>
                          <a:srgbClr val="7030A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Suburban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Semi-detached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Low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No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Responded</a:t>
                      </a:r>
                      <a:endParaRPr lang="en-US" sz="140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222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Urban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Terrace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Low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No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Responded</a:t>
                      </a:r>
                      <a:endParaRPr lang="en-US" sz="140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222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Suburban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Terrace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Low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Yes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Responded</a:t>
                      </a:r>
                      <a:endParaRPr lang="en-US" sz="140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222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Rural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Terrace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High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Yes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Responded</a:t>
                      </a:r>
                      <a:endParaRPr lang="en-US" sz="140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4605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Rural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Detached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Low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No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Responded</a:t>
                      </a:r>
                      <a:endParaRPr lang="en-US" sz="1400" dirty="0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Urban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Terrace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High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Yes</a:t>
                      </a:r>
                      <a:endParaRPr lang="en-US" sz="14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7030A0"/>
                          </a:solidFill>
                        </a:rPr>
                        <a:t>Nothing</a:t>
                      </a:r>
                      <a:endParaRPr lang="en-US" sz="1400" dirty="0">
                        <a:solidFill>
                          <a:srgbClr val="7030A0"/>
                        </a:solidFill>
                        <a:latin typeface="arial"/>
                      </a:endParaRPr>
                    </a:p>
                  </a:txBody>
                  <a:tcPr marL="9922" marR="9922" marT="4961" marB="4961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21392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A Tree Model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  <p:sp>
        <p:nvSpPr>
          <p:cNvPr id="6" name="TextBox 5"/>
          <p:cNvSpPr txBox="1"/>
          <p:nvPr/>
        </p:nvSpPr>
        <p:spPr>
          <a:xfrm>
            <a:off x="3733800" y="1219200"/>
            <a:ext cx="889987" cy="369332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r>
              <a:rPr lang="en-AU" altLang="zh-CN" dirty="0"/>
              <a:t>District</a:t>
            </a:r>
            <a:endParaRPr lang="zh-CN" alt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1066800" y="1905000"/>
            <a:ext cx="6781800" cy="1588"/>
          </a:xfrm>
          <a:prstGeom prst="line">
            <a:avLst/>
          </a:prstGeom>
          <a:ln w="1905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5400000">
            <a:off x="4076700" y="1790700"/>
            <a:ext cx="2286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47800" y="2209800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/>
              <a:t>Suburban</a:t>
            </a:r>
          </a:p>
          <a:p>
            <a:pPr algn="ctr"/>
            <a:r>
              <a:rPr lang="en-AU" altLang="zh-CN" dirty="0">
                <a:solidFill>
                  <a:srgbClr val="FF0000"/>
                </a:solidFill>
              </a:rPr>
              <a:t>2 </a:t>
            </a:r>
            <a:r>
              <a:rPr lang="en-AU" altLang="zh-CN" dirty="0"/>
              <a:t>: </a:t>
            </a:r>
            <a:r>
              <a:rPr lang="en-AU" altLang="zh-CN" dirty="0">
                <a:solidFill>
                  <a:srgbClr val="7030A0"/>
                </a:solidFill>
              </a:rPr>
              <a:t>3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35901" y="2209800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/>
              <a:t>Rural</a:t>
            </a:r>
          </a:p>
          <a:p>
            <a:pPr algn="ctr"/>
            <a:r>
              <a:rPr lang="en-AU" altLang="zh-CN" dirty="0">
                <a:solidFill>
                  <a:srgbClr val="FF0000"/>
                </a:solidFill>
              </a:rPr>
              <a:t>4</a:t>
            </a:r>
            <a:r>
              <a:rPr lang="en-AU" altLang="zh-CN" dirty="0"/>
              <a:t> : </a:t>
            </a:r>
            <a:r>
              <a:rPr lang="en-AU" altLang="zh-CN" dirty="0">
                <a:solidFill>
                  <a:srgbClr val="7030A0"/>
                </a:solidFill>
              </a:rPr>
              <a:t>0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43600" y="2209800"/>
            <a:ext cx="813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/>
              <a:t>Urban</a:t>
            </a:r>
          </a:p>
          <a:p>
            <a:pPr algn="ctr"/>
            <a:r>
              <a:rPr lang="en-AU" altLang="zh-CN" dirty="0">
                <a:solidFill>
                  <a:srgbClr val="FF0000"/>
                </a:solidFill>
              </a:rPr>
              <a:t>3</a:t>
            </a:r>
            <a:r>
              <a:rPr lang="en-AU" altLang="zh-CN" dirty="0"/>
              <a:t> : </a:t>
            </a:r>
            <a:r>
              <a:rPr lang="en-AU" altLang="zh-CN" dirty="0">
                <a:solidFill>
                  <a:srgbClr val="7030A0"/>
                </a:solidFill>
              </a:rPr>
              <a:t>2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 rot="5400000">
            <a:off x="1943894" y="2018506"/>
            <a:ext cx="2286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rot="5400000">
            <a:off x="4077494" y="2018506"/>
            <a:ext cx="2286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rot="5400000">
            <a:off x="6209506" y="2018506"/>
            <a:ext cx="2286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504284" y="2895600"/>
            <a:ext cx="3762916" cy="1800999"/>
            <a:chOff x="504284" y="2895600"/>
            <a:chExt cx="3762916" cy="1800999"/>
          </a:xfrm>
        </p:grpSpPr>
        <p:sp>
          <p:nvSpPr>
            <p:cNvPr id="15" name="TextBox 14"/>
            <p:cNvSpPr txBox="1"/>
            <p:nvPr/>
          </p:nvSpPr>
          <p:spPr>
            <a:xfrm>
              <a:off x="1331531" y="3212068"/>
              <a:ext cx="1411669" cy="369332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rtlCol="0">
              <a:spAutoFit/>
            </a:bodyPr>
            <a:lstStyle/>
            <a:p>
              <a:r>
                <a:rPr lang="en-AU" altLang="zh-CN" dirty="0"/>
                <a:t>House Type</a:t>
              </a:r>
              <a:endParaRPr lang="zh-CN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4284" y="4050268"/>
              <a:ext cx="11721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altLang="zh-CN" dirty="0"/>
                <a:t>Detached</a:t>
              </a:r>
            </a:p>
            <a:p>
              <a:pPr algn="ctr"/>
              <a:r>
                <a:rPr lang="en-AU" altLang="zh-CN" dirty="0">
                  <a:solidFill>
                    <a:srgbClr val="FF0000"/>
                  </a:solidFill>
                </a:rPr>
                <a:t>0</a:t>
              </a:r>
              <a:r>
                <a:rPr lang="en-AU" altLang="zh-CN" dirty="0"/>
                <a:t> : </a:t>
              </a:r>
              <a:r>
                <a:rPr lang="en-AU" altLang="zh-CN" dirty="0">
                  <a:solidFill>
                    <a:srgbClr val="7030A0"/>
                  </a:solidFill>
                </a:rPr>
                <a:t>2</a:t>
              </a:r>
              <a:endParaRPr lang="zh-CN" altLang="en-US" dirty="0">
                <a:solidFill>
                  <a:srgbClr val="7030A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530827" y="4050268"/>
              <a:ext cx="17363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altLang="zh-CN" dirty="0"/>
                <a:t>Semi-detached</a:t>
              </a:r>
            </a:p>
            <a:p>
              <a:pPr algn="ctr"/>
              <a:r>
                <a:rPr lang="en-AU" altLang="zh-CN" dirty="0">
                  <a:solidFill>
                    <a:srgbClr val="FF0000"/>
                  </a:solidFill>
                </a:rPr>
                <a:t>1</a:t>
              </a:r>
              <a:r>
                <a:rPr lang="en-AU" altLang="zh-CN" dirty="0"/>
                <a:t> : </a:t>
              </a:r>
              <a:r>
                <a:rPr lang="en-AU" altLang="zh-CN" dirty="0">
                  <a:solidFill>
                    <a:srgbClr val="7030A0"/>
                  </a:solidFill>
                </a:rPr>
                <a:t>0</a:t>
              </a:r>
              <a:endParaRPr lang="zh-CN" altLang="en-US" dirty="0">
                <a:solidFill>
                  <a:srgbClr val="7030A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00200" y="4050268"/>
              <a:ext cx="9541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altLang="zh-CN" dirty="0"/>
                <a:t>Terrace</a:t>
              </a:r>
            </a:p>
            <a:p>
              <a:pPr algn="ctr"/>
              <a:r>
                <a:rPr lang="en-AU" altLang="zh-CN" dirty="0">
                  <a:solidFill>
                    <a:srgbClr val="FF0000"/>
                  </a:solidFill>
                </a:rPr>
                <a:t>1</a:t>
              </a:r>
              <a:r>
                <a:rPr lang="en-AU" altLang="zh-CN" dirty="0"/>
                <a:t> : </a:t>
              </a:r>
              <a:r>
                <a:rPr lang="en-AU" altLang="zh-CN" dirty="0">
                  <a:solidFill>
                    <a:srgbClr val="7030A0"/>
                  </a:solidFill>
                </a:rPr>
                <a:t>1</a:t>
              </a:r>
              <a:endParaRPr lang="zh-CN" altLang="en-US" dirty="0">
                <a:solidFill>
                  <a:srgbClr val="7030A0"/>
                </a:solidFill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 rot="5400000">
              <a:off x="1943894" y="3694906"/>
              <a:ext cx="228600" cy="1588"/>
            </a:xfrm>
            <a:prstGeom prst="line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990600" y="3808412"/>
              <a:ext cx="2520000" cy="0"/>
            </a:xfrm>
            <a:prstGeom prst="line">
              <a:avLst/>
            </a:prstGeom>
            <a:ln w="190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rot="5400000">
              <a:off x="953294" y="3923506"/>
              <a:ext cx="228600" cy="1588"/>
            </a:xfrm>
            <a:prstGeom prst="line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rot="5400000">
              <a:off x="1943894" y="3923506"/>
              <a:ext cx="228600" cy="1588"/>
            </a:xfrm>
            <a:prstGeom prst="line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rot="5400000">
              <a:off x="3315494" y="3923506"/>
              <a:ext cx="228600" cy="1588"/>
            </a:xfrm>
            <a:prstGeom prst="line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rot="5400000">
              <a:off x="1943894" y="3009106"/>
              <a:ext cx="228600" cy="1588"/>
            </a:xfrm>
            <a:prstGeom prst="line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1066800" y="4648200"/>
            <a:ext cx="2006848" cy="1800999"/>
            <a:chOff x="1066800" y="4648200"/>
            <a:chExt cx="2006848" cy="1800999"/>
          </a:xfrm>
        </p:grpSpPr>
        <p:cxnSp>
          <p:nvCxnSpPr>
            <p:cNvPr id="46" name="直接连接符 45"/>
            <p:cNvCxnSpPr/>
            <p:nvPr/>
          </p:nvCxnSpPr>
          <p:spPr>
            <a:xfrm rot="5400000">
              <a:off x="1943894" y="4761706"/>
              <a:ext cx="228600" cy="1588"/>
            </a:xfrm>
            <a:prstGeom prst="line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600200" y="4888468"/>
              <a:ext cx="941283" cy="369332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rtlCol="0">
              <a:spAutoFit/>
            </a:bodyPr>
            <a:lstStyle/>
            <a:p>
              <a:r>
                <a:rPr lang="en-AU" altLang="zh-CN" dirty="0"/>
                <a:t>Income</a:t>
              </a:r>
              <a:endParaRPr lang="zh-CN" alt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66800" y="5791200"/>
              <a:ext cx="6591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altLang="zh-CN" dirty="0"/>
                <a:t>High</a:t>
              </a:r>
            </a:p>
            <a:p>
              <a:pPr algn="ctr"/>
              <a:r>
                <a:rPr lang="en-AU" altLang="zh-CN" dirty="0">
                  <a:solidFill>
                    <a:srgbClr val="FF0000"/>
                  </a:solidFill>
                </a:rPr>
                <a:t>0</a:t>
              </a:r>
              <a:r>
                <a:rPr lang="en-AU" altLang="zh-CN" dirty="0"/>
                <a:t> : </a:t>
              </a:r>
              <a:r>
                <a:rPr lang="en-AU" altLang="zh-CN" dirty="0">
                  <a:solidFill>
                    <a:srgbClr val="7030A0"/>
                  </a:solidFill>
                </a:rPr>
                <a:t>1</a:t>
              </a:r>
              <a:endParaRPr lang="zh-CN" altLang="en-US" dirty="0">
                <a:solidFill>
                  <a:srgbClr val="7030A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40141" y="5802868"/>
              <a:ext cx="6335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altLang="zh-CN" dirty="0"/>
                <a:t>Low</a:t>
              </a:r>
            </a:p>
            <a:p>
              <a:pPr algn="ctr"/>
              <a:r>
                <a:rPr lang="en-AU" altLang="zh-CN" dirty="0">
                  <a:solidFill>
                    <a:srgbClr val="FF0000"/>
                  </a:solidFill>
                </a:rPr>
                <a:t>1</a:t>
              </a:r>
              <a:r>
                <a:rPr lang="en-AU" altLang="zh-CN" dirty="0"/>
                <a:t> : </a:t>
              </a:r>
              <a:r>
                <a:rPr lang="en-AU" altLang="zh-CN" dirty="0">
                  <a:solidFill>
                    <a:srgbClr val="7030A0"/>
                  </a:solidFill>
                </a:rPr>
                <a:t>0</a:t>
              </a:r>
              <a:endParaRPr lang="zh-CN" altLang="en-US" dirty="0">
                <a:solidFill>
                  <a:srgbClr val="7030A0"/>
                </a:solidFill>
              </a:endParaRPr>
            </a:p>
          </p:txBody>
        </p:sp>
        <p:cxnSp>
          <p:nvCxnSpPr>
            <p:cNvPr id="47" name="直接连接符 46"/>
            <p:cNvCxnSpPr/>
            <p:nvPr/>
          </p:nvCxnSpPr>
          <p:spPr>
            <a:xfrm rot="5400000">
              <a:off x="1943894" y="5371306"/>
              <a:ext cx="228600" cy="1588"/>
            </a:xfrm>
            <a:prstGeom prst="line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1295400" y="5486400"/>
              <a:ext cx="1524000" cy="1588"/>
            </a:xfrm>
            <a:prstGeom prst="line">
              <a:avLst/>
            </a:prstGeom>
            <a:ln w="190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rot="5400000">
              <a:off x="1256506" y="5599906"/>
              <a:ext cx="228600" cy="1588"/>
            </a:xfrm>
            <a:prstGeom prst="line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rot="5400000">
              <a:off x="2628106" y="5599906"/>
              <a:ext cx="228600" cy="1588"/>
            </a:xfrm>
            <a:prstGeom prst="line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/>
          <p:cNvSpPr txBox="1"/>
          <p:nvPr/>
        </p:nvSpPr>
        <p:spPr>
          <a:xfrm>
            <a:off x="6324600" y="5486401"/>
            <a:ext cx="2044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dirty="0">
                <a:solidFill>
                  <a:srgbClr val="FF0000"/>
                </a:solidFill>
              </a:rPr>
              <a:t>Red</a:t>
            </a:r>
            <a:r>
              <a:rPr lang="en-AU" altLang="zh-CN" dirty="0"/>
              <a:t>: Responded</a:t>
            </a:r>
          </a:p>
          <a:p>
            <a:endParaRPr lang="en-AU" altLang="zh-CN" dirty="0"/>
          </a:p>
          <a:p>
            <a:r>
              <a:rPr lang="en-AU" altLang="zh-CN" dirty="0">
                <a:solidFill>
                  <a:srgbClr val="7030A0"/>
                </a:solidFill>
              </a:rPr>
              <a:t>Purple</a:t>
            </a:r>
            <a:r>
              <a:rPr lang="en-AU" altLang="zh-CN" dirty="0"/>
              <a:t>: Nothing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5334000" y="2895600"/>
            <a:ext cx="2146742" cy="1828800"/>
            <a:chOff x="5334000" y="2895600"/>
            <a:chExt cx="2146742" cy="1828800"/>
          </a:xfrm>
        </p:grpSpPr>
        <p:sp>
          <p:nvSpPr>
            <p:cNvPr id="22" name="TextBox 21"/>
            <p:cNvSpPr txBox="1"/>
            <p:nvPr/>
          </p:nvSpPr>
          <p:spPr>
            <a:xfrm>
              <a:off x="5334000" y="3200400"/>
              <a:ext cx="2146742" cy="369332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rtlCol="0">
              <a:spAutoFit/>
            </a:bodyPr>
            <a:lstStyle/>
            <a:p>
              <a:r>
                <a:rPr lang="en-AU" altLang="zh-CN" dirty="0"/>
                <a:t>Previous Customer</a:t>
              </a:r>
              <a:endParaRPr lang="zh-CN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334000" y="4078069"/>
              <a:ext cx="6335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altLang="zh-CN" dirty="0"/>
                <a:t>Yes</a:t>
              </a:r>
            </a:p>
            <a:p>
              <a:pPr algn="ctr"/>
              <a:r>
                <a:rPr lang="en-AU" altLang="zh-CN" dirty="0">
                  <a:solidFill>
                    <a:srgbClr val="FF0000"/>
                  </a:solidFill>
                </a:rPr>
                <a:t>0</a:t>
              </a:r>
              <a:r>
                <a:rPr lang="en-AU" altLang="zh-CN" dirty="0"/>
                <a:t> : </a:t>
              </a:r>
              <a:r>
                <a:rPr lang="en-AU" altLang="zh-CN" dirty="0">
                  <a:solidFill>
                    <a:srgbClr val="7030A0"/>
                  </a:solidFill>
                </a:rPr>
                <a:t>2</a:t>
              </a:r>
              <a:endParaRPr lang="zh-CN" altLang="en-US" dirty="0">
                <a:solidFill>
                  <a:srgbClr val="7030A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705600" y="4078069"/>
              <a:ext cx="6335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altLang="zh-CN" dirty="0"/>
                <a:t>No</a:t>
              </a:r>
            </a:p>
            <a:p>
              <a:pPr algn="ctr"/>
              <a:r>
                <a:rPr lang="en-AU" altLang="zh-CN" dirty="0">
                  <a:solidFill>
                    <a:srgbClr val="FF0000"/>
                  </a:solidFill>
                </a:rPr>
                <a:t>3</a:t>
              </a:r>
              <a:r>
                <a:rPr lang="en-AU" altLang="zh-CN" dirty="0"/>
                <a:t> : </a:t>
              </a:r>
              <a:r>
                <a:rPr lang="en-AU" altLang="zh-CN" dirty="0">
                  <a:solidFill>
                    <a:srgbClr val="7030A0"/>
                  </a:solidFill>
                </a:rPr>
                <a:t>0</a:t>
              </a:r>
              <a:endParaRPr lang="zh-CN" altLang="en-US" dirty="0">
                <a:solidFill>
                  <a:srgbClr val="7030A0"/>
                </a:solidFill>
              </a:endParaRPr>
            </a:p>
          </p:txBody>
        </p:sp>
        <p:cxnSp>
          <p:nvCxnSpPr>
            <p:cNvPr id="36" name="直接连接符 35"/>
            <p:cNvCxnSpPr/>
            <p:nvPr/>
          </p:nvCxnSpPr>
          <p:spPr>
            <a:xfrm rot="5400000">
              <a:off x="6209506" y="3694906"/>
              <a:ext cx="228600" cy="1588"/>
            </a:xfrm>
            <a:prstGeom prst="line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5562600" y="3810000"/>
              <a:ext cx="1524000" cy="1588"/>
            </a:xfrm>
            <a:prstGeom prst="line">
              <a:avLst/>
            </a:prstGeom>
            <a:ln w="190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rot="5400000">
              <a:off x="5525294" y="3923506"/>
              <a:ext cx="228600" cy="1588"/>
            </a:xfrm>
            <a:prstGeom prst="line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rot="5400000">
              <a:off x="6896894" y="3923506"/>
              <a:ext cx="228600" cy="1588"/>
            </a:xfrm>
            <a:prstGeom prst="line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rot="5400000">
              <a:off x="6209506" y="3009106"/>
              <a:ext cx="228600" cy="1588"/>
            </a:xfrm>
            <a:prstGeom prst="line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4854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Another Tree Model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p:sp>
        <p:nvSpPr>
          <p:cNvPr id="5" name="TextBox 4"/>
          <p:cNvSpPr txBox="1"/>
          <p:nvPr/>
        </p:nvSpPr>
        <p:spPr>
          <a:xfrm>
            <a:off x="3733800" y="1219200"/>
            <a:ext cx="889987" cy="369332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r>
              <a:rPr lang="en-AU" altLang="zh-CN" dirty="0"/>
              <a:t>District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1066800" y="1905000"/>
            <a:ext cx="6781800" cy="1588"/>
          </a:xfrm>
          <a:prstGeom prst="line">
            <a:avLst/>
          </a:prstGeom>
          <a:ln w="1905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5400000">
            <a:off x="4076700" y="1790700"/>
            <a:ext cx="2286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47800" y="2209800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/>
              <a:t>Suburban</a:t>
            </a:r>
          </a:p>
          <a:p>
            <a:pPr algn="ctr"/>
            <a:r>
              <a:rPr lang="en-AU" altLang="zh-CN" dirty="0">
                <a:solidFill>
                  <a:srgbClr val="FF0000"/>
                </a:solidFill>
              </a:rPr>
              <a:t>2 </a:t>
            </a:r>
            <a:r>
              <a:rPr lang="en-AU" altLang="zh-CN" dirty="0"/>
              <a:t>: </a:t>
            </a:r>
            <a:r>
              <a:rPr lang="en-AU" altLang="zh-CN" dirty="0">
                <a:solidFill>
                  <a:srgbClr val="7030A0"/>
                </a:solidFill>
              </a:rPr>
              <a:t>3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35901" y="2209800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/>
              <a:t>Rural</a:t>
            </a:r>
          </a:p>
          <a:p>
            <a:pPr algn="ctr"/>
            <a:r>
              <a:rPr lang="en-AU" altLang="zh-CN" dirty="0">
                <a:solidFill>
                  <a:srgbClr val="FF0000"/>
                </a:solidFill>
              </a:rPr>
              <a:t>4</a:t>
            </a:r>
            <a:r>
              <a:rPr lang="en-AU" altLang="zh-CN" dirty="0"/>
              <a:t> : </a:t>
            </a:r>
            <a:r>
              <a:rPr lang="en-AU" altLang="zh-CN" dirty="0">
                <a:solidFill>
                  <a:srgbClr val="7030A0"/>
                </a:solidFill>
              </a:rPr>
              <a:t>0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3600" y="2209800"/>
            <a:ext cx="813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/>
              <a:t>Urban</a:t>
            </a:r>
          </a:p>
          <a:p>
            <a:pPr algn="ctr"/>
            <a:r>
              <a:rPr lang="en-AU" altLang="zh-CN" dirty="0">
                <a:solidFill>
                  <a:srgbClr val="FF0000"/>
                </a:solidFill>
              </a:rPr>
              <a:t>3</a:t>
            </a:r>
            <a:r>
              <a:rPr lang="en-AU" altLang="zh-CN" dirty="0"/>
              <a:t> : </a:t>
            </a:r>
            <a:r>
              <a:rPr lang="en-AU" altLang="zh-CN" dirty="0">
                <a:solidFill>
                  <a:srgbClr val="7030A0"/>
                </a:solidFill>
              </a:rPr>
              <a:t>2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00200" y="3200400"/>
            <a:ext cx="941283" cy="369332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r>
              <a:rPr lang="en-AU" altLang="zh-CN" dirty="0"/>
              <a:t>Income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66800" y="4103132"/>
            <a:ext cx="659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/>
              <a:t>High</a:t>
            </a:r>
          </a:p>
          <a:p>
            <a:pPr algn="ctr"/>
            <a:r>
              <a:rPr lang="en-AU" altLang="zh-CN" dirty="0">
                <a:solidFill>
                  <a:srgbClr val="FF0000"/>
                </a:solidFill>
              </a:rPr>
              <a:t>0</a:t>
            </a:r>
            <a:r>
              <a:rPr lang="en-AU" altLang="zh-CN" dirty="0"/>
              <a:t> : </a:t>
            </a:r>
            <a:r>
              <a:rPr lang="en-AU" altLang="zh-CN" dirty="0">
                <a:solidFill>
                  <a:srgbClr val="7030A0"/>
                </a:solidFill>
              </a:rPr>
              <a:t>3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40141" y="4114800"/>
            <a:ext cx="633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/>
              <a:t>Low</a:t>
            </a:r>
          </a:p>
          <a:p>
            <a:pPr algn="ctr"/>
            <a:r>
              <a:rPr lang="en-AU" altLang="zh-CN" dirty="0">
                <a:solidFill>
                  <a:srgbClr val="FF0000"/>
                </a:solidFill>
              </a:rPr>
              <a:t>2</a:t>
            </a:r>
            <a:r>
              <a:rPr lang="en-AU" altLang="zh-CN" dirty="0"/>
              <a:t> : </a:t>
            </a:r>
            <a:r>
              <a:rPr lang="en-AU" altLang="zh-CN" dirty="0">
                <a:solidFill>
                  <a:srgbClr val="7030A0"/>
                </a:solidFill>
              </a:rPr>
              <a:t>0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34000" y="3200400"/>
            <a:ext cx="2146742" cy="369332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r>
              <a:rPr lang="en-AU" altLang="zh-CN" dirty="0"/>
              <a:t>Previous Customer</a:t>
            </a:r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334000" y="4078069"/>
            <a:ext cx="633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/>
              <a:t>Yes</a:t>
            </a:r>
          </a:p>
          <a:p>
            <a:pPr algn="ctr"/>
            <a:r>
              <a:rPr lang="en-AU" altLang="zh-CN" dirty="0">
                <a:solidFill>
                  <a:srgbClr val="FF0000"/>
                </a:solidFill>
              </a:rPr>
              <a:t>0</a:t>
            </a:r>
            <a:r>
              <a:rPr lang="en-AU" altLang="zh-CN" dirty="0"/>
              <a:t> : </a:t>
            </a:r>
            <a:r>
              <a:rPr lang="en-AU" altLang="zh-CN" dirty="0">
                <a:solidFill>
                  <a:srgbClr val="7030A0"/>
                </a:solidFill>
              </a:rPr>
              <a:t>2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05600" y="4078069"/>
            <a:ext cx="633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/>
              <a:t>No</a:t>
            </a:r>
          </a:p>
          <a:p>
            <a:pPr algn="ctr"/>
            <a:r>
              <a:rPr lang="en-AU" altLang="zh-CN" dirty="0">
                <a:solidFill>
                  <a:srgbClr val="FF0000"/>
                </a:solidFill>
              </a:rPr>
              <a:t>3</a:t>
            </a:r>
            <a:r>
              <a:rPr lang="en-AU" altLang="zh-CN" dirty="0"/>
              <a:t> : </a:t>
            </a:r>
            <a:r>
              <a:rPr lang="en-AU" altLang="zh-CN" dirty="0">
                <a:solidFill>
                  <a:srgbClr val="7030A0"/>
                </a:solidFill>
              </a:rPr>
              <a:t>0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21" name="直接连接符 20"/>
          <p:cNvCxnSpPr/>
          <p:nvPr/>
        </p:nvCxnSpPr>
        <p:spPr>
          <a:xfrm rot="5400000">
            <a:off x="1943894" y="2018506"/>
            <a:ext cx="2286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5400000">
            <a:off x="4077494" y="2018506"/>
            <a:ext cx="2286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rot="5400000">
            <a:off x="6209506" y="2018506"/>
            <a:ext cx="2286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rot="5400000">
            <a:off x="6209506" y="3694906"/>
            <a:ext cx="2286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5562600" y="3810000"/>
            <a:ext cx="1524000" cy="1588"/>
          </a:xfrm>
          <a:prstGeom prst="line">
            <a:avLst/>
          </a:prstGeom>
          <a:ln w="1905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rot="5400000">
            <a:off x="1943894" y="3009106"/>
            <a:ext cx="2286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rot="5400000">
            <a:off x="1943894" y="3683238"/>
            <a:ext cx="2286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1295400" y="3798332"/>
            <a:ext cx="1524000" cy="1588"/>
          </a:xfrm>
          <a:prstGeom prst="line">
            <a:avLst/>
          </a:prstGeom>
          <a:ln w="1905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rot="5400000">
            <a:off x="1256506" y="3911838"/>
            <a:ext cx="2286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rot="5400000">
            <a:off x="2628106" y="3911838"/>
            <a:ext cx="2286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rot="5400000">
            <a:off x="5525294" y="3923506"/>
            <a:ext cx="2286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rot="5400000">
            <a:off x="6896894" y="3923506"/>
            <a:ext cx="2286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324600" y="5486401"/>
            <a:ext cx="2044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dirty="0">
                <a:solidFill>
                  <a:srgbClr val="FF0000"/>
                </a:solidFill>
              </a:rPr>
              <a:t>Red</a:t>
            </a:r>
            <a:r>
              <a:rPr lang="en-AU" altLang="zh-CN" dirty="0"/>
              <a:t>: Responded</a:t>
            </a:r>
          </a:p>
          <a:p>
            <a:endParaRPr lang="en-AU" altLang="zh-CN" dirty="0"/>
          </a:p>
          <a:p>
            <a:r>
              <a:rPr lang="en-AU" altLang="zh-CN" dirty="0">
                <a:solidFill>
                  <a:srgbClr val="7030A0"/>
                </a:solidFill>
              </a:rPr>
              <a:t>Purple</a:t>
            </a:r>
            <a:r>
              <a:rPr lang="en-AU" altLang="zh-CN" dirty="0"/>
              <a:t>: Nothing</a:t>
            </a:r>
            <a:endParaRPr lang="zh-CN" altLang="en-US" dirty="0"/>
          </a:p>
        </p:txBody>
      </p:sp>
      <p:cxnSp>
        <p:nvCxnSpPr>
          <p:cNvPr id="40" name="直接连接符 39"/>
          <p:cNvCxnSpPr/>
          <p:nvPr/>
        </p:nvCxnSpPr>
        <p:spPr>
          <a:xfrm rot="5400000">
            <a:off x="6209506" y="3009106"/>
            <a:ext cx="2286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5977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Some Notes 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4"/>
            <a:ext cx="8023225" cy="5324476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AU" altLang="zh-CN" sz="2900" dirty="0"/>
              <a:t>Rules can be easily extracted from the built tree.</a:t>
            </a:r>
          </a:p>
          <a:p>
            <a:pPr lvl="1">
              <a:lnSpc>
                <a:spcPct val="120000"/>
              </a:lnSpc>
            </a:pPr>
            <a:r>
              <a:rPr lang="en-US" sz="2900" dirty="0">
                <a:solidFill>
                  <a:srgbClr val="FF0000"/>
                </a:solidFill>
              </a:rPr>
              <a:t>(District = Rural) </a:t>
            </a:r>
            <a:r>
              <a:rPr lang="en-US" sz="2900" dirty="0">
                <a:solidFill>
                  <a:srgbClr val="FF0000"/>
                </a:solidFill>
                <a:latin typeface="Times New Roman"/>
                <a:cs typeface="Times New Roman"/>
              </a:rPr>
              <a:t>→</a:t>
            </a:r>
            <a:r>
              <a:rPr lang="en-US" sz="2900" dirty="0">
                <a:solidFill>
                  <a:srgbClr val="FF0000"/>
                </a:solidFill>
              </a:rPr>
              <a:t> (Outcome = Responded) </a:t>
            </a:r>
          </a:p>
          <a:p>
            <a:pPr lvl="1">
              <a:lnSpc>
                <a:spcPct val="120000"/>
              </a:lnSpc>
            </a:pPr>
            <a:r>
              <a:rPr lang="en-US" sz="2900" dirty="0">
                <a:solidFill>
                  <a:srgbClr val="7030A0"/>
                </a:solidFill>
              </a:rPr>
              <a:t>(District = Urban) AND (Previous Customer = Yes) </a:t>
            </a:r>
            <a:r>
              <a:rPr lang="en-US" sz="2900" dirty="0">
                <a:solidFill>
                  <a:srgbClr val="7030A0"/>
                </a:solidFill>
                <a:latin typeface="Times New Roman"/>
                <a:cs typeface="Times New Roman"/>
              </a:rPr>
              <a:t>→</a:t>
            </a:r>
            <a:r>
              <a:rPr lang="en-US" sz="2900" dirty="0">
                <a:solidFill>
                  <a:srgbClr val="7030A0"/>
                </a:solidFill>
              </a:rPr>
              <a:t> (Outcome = Nothing)</a:t>
            </a:r>
          </a:p>
          <a:p>
            <a:pPr lvl="1"/>
            <a:endParaRPr lang="en-AU" altLang="zh-CN" sz="2900" dirty="0"/>
          </a:p>
          <a:p>
            <a:r>
              <a:rPr lang="en-AU" altLang="zh-CN" sz="2900" dirty="0"/>
              <a:t>One dataset, many possible trees</a:t>
            </a:r>
            <a:endParaRPr lang="en-US" altLang="zh-CN" sz="2900" dirty="0"/>
          </a:p>
          <a:p>
            <a:endParaRPr lang="en-US" altLang="zh-CN" sz="2900" dirty="0"/>
          </a:p>
          <a:p>
            <a:r>
              <a:rPr lang="en-US" altLang="zh-CN" sz="2900" dirty="0"/>
              <a:t>Occam's Razor</a:t>
            </a:r>
          </a:p>
          <a:p>
            <a:pPr lvl="1" algn="just">
              <a:lnSpc>
                <a:spcPct val="120000"/>
              </a:lnSpc>
            </a:pPr>
            <a:r>
              <a:rPr lang="en-US" sz="2900" dirty="0"/>
              <a:t>The term </a:t>
            </a:r>
            <a:r>
              <a:rPr lang="en-US" sz="2900" i="1" dirty="0"/>
              <a:t>razor</a:t>
            </a:r>
            <a:r>
              <a:rPr lang="en-US" sz="2900" dirty="0"/>
              <a:t> refers to the act of shaving away unnecessary assumptions to get to the simplest explanation. </a:t>
            </a:r>
          </a:p>
          <a:p>
            <a:pPr lvl="1" algn="just"/>
            <a:endParaRPr lang="zh-CN" altLang="en-US" sz="2900" dirty="0"/>
          </a:p>
          <a:p>
            <a:pPr lvl="1" algn="just">
              <a:lnSpc>
                <a:spcPct val="120000"/>
              </a:lnSpc>
            </a:pPr>
            <a:r>
              <a:rPr lang="en-US" sz="2900" dirty="0"/>
              <a:t>“When you have two competing theories that make exactly the same predictions, the simpler one is the better.</a:t>
            </a:r>
            <a:r>
              <a:rPr lang="zh-CN" altLang="en-US" sz="2900" dirty="0"/>
              <a:t>”</a:t>
            </a:r>
            <a:r>
              <a:rPr lang="en-US" altLang="zh-CN" sz="2900" dirty="0"/>
              <a:t> </a:t>
            </a:r>
          </a:p>
          <a:p>
            <a:pPr lvl="1" algn="just"/>
            <a:endParaRPr lang="en-US" altLang="zh-CN" sz="2900" dirty="0"/>
          </a:p>
          <a:p>
            <a:pPr lvl="1" algn="just">
              <a:lnSpc>
                <a:spcPct val="120000"/>
              </a:lnSpc>
            </a:pPr>
            <a:r>
              <a:rPr lang="en-US" altLang="zh-CN" sz="2900" dirty="0"/>
              <a:t>“The explanation of any phenomenon should make as few assumptions as possible, eliminating those making no difference in the observable predictions of the explanatory hypothesis or theory.</a:t>
            </a:r>
            <a:r>
              <a:rPr lang="zh-CN" altLang="en-US" sz="2900" dirty="0"/>
              <a:t>”</a:t>
            </a:r>
            <a:endParaRPr lang="en-US" altLang="zh-CN" sz="2900" dirty="0"/>
          </a:p>
          <a:p>
            <a:pPr lvl="1" algn="just"/>
            <a:endParaRPr lang="en-AU" altLang="zh-CN" sz="2900" dirty="0"/>
          </a:p>
          <a:p>
            <a:pPr algn="just"/>
            <a:r>
              <a:rPr lang="en-AU" altLang="zh-CN" sz="2900" dirty="0"/>
              <a:t>Simpler trees are generally preferred.</a:t>
            </a:r>
          </a:p>
          <a:p>
            <a:pPr algn="just"/>
            <a:endParaRPr lang="en-AU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  <p:pic>
        <p:nvPicPr>
          <p:cNvPr id="103426" name="Picture 2" descr="http://alife.co.uk/essays/the_one_true_razor/graphics/one_razor_to_rule_them_al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0" y="5486400"/>
            <a:ext cx="1714500" cy="10085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455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pic>
        <p:nvPicPr>
          <p:cNvPr id="5" name="Picture 2" descr="http://4.bp.blogspot.com/-VBx4r_I3-0o/UVl5cCcGKOI/AAAAAAAADCs/nj5mMcBDNzE/s1600/brea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3310"/>
            <a:ext cx="2381719" cy="227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932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ID3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5019675"/>
          </a:xfrm>
        </p:spPr>
        <p:txBody>
          <a:bodyPr>
            <a:normAutofit fontScale="55000" lnSpcReduction="20000"/>
          </a:bodyPr>
          <a:lstStyle/>
          <a:p>
            <a:r>
              <a:rPr lang="en-US" altLang="zh-CN" sz="2900" dirty="0"/>
              <a:t>How to build a shortest tree from a dataset?</a:t>
            </a:r>
          </a:p>
          <a:p>
            <a:endParaRPr lang="en-AU" altLang="zh-CN" sz="2900" dirty="0"/>
          </a:p>
          <a:p>
            <a:r>
              <a:rPr lang="en-AU" altLang="zh-CN" sz="2900" dirty="0"/>
              <a:t>Iterative </a:t>
            </a:r>
            <a:r>
              <a:rPr lang="en-AU" altLang="zh-CN" sz="2900" dirty="0" err="1"/>
              <a:t>Dichotomizer</a:t>
            </a:r>
            <a:r>
              <a:rPr lang="en-AU" altLang="zh-CN" sz="2900" dirty="0"/>
              <a:t> 3</a:t>
            </a:r>
          </a:p>
          <a:p>
            <a:endParaRPr lang="en-AU" altLang="zh-CN" sz="2900" dirty="0"/>
          </a:p>
          <a:p>
            <a:r>
              <a:rPr lang="en-AU" sz="2900" b="1" dirty="0"/>
              <a:t>Ross Quinlan</a:t>
            </a:r>
            <a:r>
              <a:rPr lang="en-AU" sz="2900" dirty="0"/>
              <a:t>: </a:t>
            </a:r>
            <a:r>
              <a:rPr lang="en-AU" altLang="zh-CN" sz="2900" dirty="0"/>
              <a:t>http://www.rulequest.com/</a:t>
            </a:r>
          </a:p>
          <a:p>
            <a:endParaRPr lang="en-AU" altLang="zh-CN" sz="2900" dirty="0"/>
          </a:p>
          <a:p>
            <a:r>
              <a:rPr lang="en-AU" altLang="zh-CN" sz="2900" dirty="0"/>
              <a:t>One of the most influential Decision Trees models</a:t>
            </a:r>
          </a:p>
          <a:p>
            <a:endParaRPr lang="en-AU" altLang="zh-CN" sz="2900" dirty="0"/>
          </a:p>
          <a:p>
            <a:r>
              <a:rPr lang="en-AU" altLang="zh-CN" sz="2900" dirty="0"/>
              <a:t>Top-down, greedy search through the space of possible decision trees</a:t>
            </a:r>
          </a:p>
          <a:p>
            <a:endParaRPr lang="en-AU" altLang="zh-CN" sz="2900" dirty="0"/>
          </a:p>
          <a:p>
            <a:r>
              <a:rPr lang="en-AU" altLang="zh-CN" sz="2900" dirty="0"/>
              <a:t>Since we want to construct short trees …</a:t>
            </a:r>
          </a:p>
          <a:p>
            <a:endParaRPr lang="en-AU" altLang="zh-CN" sz="2900" dirty="0"/>
          </a:p>
          <a:p>
            <a:pPr algn="just"/>
            <a:r>
              <a:rPr lang="en-AU" altLang="zh-CN" sz="2900" dirty="0">
                <a:solidFill>
                  <a:srgbClr val="7030A0"/>
                </a:solidFill>
              </a:rPr>
              <a:t>It is better to put certain attributes higher up the tree.</a:t>
            </a:r>
          </a:p>
          <a:p>
            <a:pPr algn="just"/>
            <a:endParaRPr lang="en-AU" altLang="zh-CN" sz="2900" dirty="0">
              <a:solidFill>
                <a:srgbClr val="7030A0"/>
              </a:solidFill>
            </a:endParaRPr>
          </a:p>
          <a:p>
            <a:pPr algn="just"/>
            <a:r>
              <a:rPr lang="en-AU" altLang="zh-CN" sz="2900" dirty="0">
                <a:solidFill>
                  <a:srgbClr val="7030A0"/>
                </a:solidFill>
              </a:rPr>
              <a:t>Some attributes split the data more purely than others.</a:t>
            </a:r>
          </a:p>
          <a:p>
            <a:pPr algn="just"/>
            <a:endParaRPr lang="en-AU" altLang="zh-CN" sz="2900" dirty="0">
              <a:solidFill>
                <a:srgbClr val="7030A0"/>
              </a:solidFill>
            </a:endParaRPr>
          </a:p>
          <a:p>
            <a:pPr algn="just"/>
            <a:r>
              <a:rPr lang="en-AU" altLang="zh-CN" sz="2900" dirty="0">
                <a:solidFill>
                  <a:srgbClr val="7030A0"/>
                </a:solidFill>
              </a:rPr>
              <a:t>Their values correspond more consistently with the class labels.</a:t>
            </a:r>
          </a:p>
          <a:p>
            <a:pPr algn="just"/>
            <a:endParaRPr lang="en-AU" altLang="zh-CN" sz="2900" dirty="0">
              <a:solidFill>
                <a:srgbClr val="7030A0"/>
              </a:solidFill>
            </a:endParaRPr>
          </a:p>
          <a:p>
            <a:pPr algn="just"/>
            <a:r>
              <a:rPr lang="en-AU" altLang="zh-CN" sz="2900" dirty="0">
                <a:solidFill>
                  <a:srgbClr val="7030A0"/>
                </a:solidFill>
              </a:rPr>
              <a:t>Need to have some sort of measure to compare candidate attributes.</a:t>
            </a:r>
          </a:p>
          <a:p>
            <a:endParaRPr lang="en-AU" altLang="zh-CN" dirty="0"/>
          </a:p>
          <a:p>
            <a:endParaRPr lang="en-AU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318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Entropy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8624089"/>
              </p:ext>
            </p:extLst>
          </p:nvPr>
        </p:nvGraphicFramePr>
        <p:xfrm>
          <a:off x="2878138" y="1295400"/>
          <a:ext cx="2801937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Equation" r:id="rId3" imgW="1765300" imgH="431800" progId="">
                  <p:embed/>
                </p:oleObj>
              </mc:Choice>
              <mc:Fallback>
                <p:oleObj name="Equation" r:id="rId3" imgW="1765300" imgH="431800" progId="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8138" y="1295400"/>
                        <a:ext cx="2801937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253640" y="2099846"/>
            <a:ext cx="6747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600" i="1" dirty="0">
                <a:solidFill>
                  <a:srgbClr val="7030A0"/>
                </a:solidFill>
              </a:rPr>
              <a:t>p</a:t>
            </a:r>
            <a:r>
              <a:rPr lang="en-AU" altLang="zh-CN" sz="1600" baseline="-25000" dirty="0">
                <a:solidFill>
                  <a:srgbClr val="7030A0"/>
                </a:solidFill>
              </a:rPr>
              <a:t>i</a:t>
            </a:r>
            <a:r>
              <a:rPr lang="en-AU" altLang="zh-CN" sz="1600" dirty="0">
                <a:solidFill>
                  <a:srgbClr val="7030A0"/>
                </a:solidFill>
              </a:rPr>
              <a:t>: the proportion of instances in the dataset that take the </a:t>
            </a:r>
            <a:r>
              <a:rPr lang="en-AU" altLang="zh-CN" sz="1600" i="1" dirty="0" err="1">
                <a:solidFill>
                  <a:srgbClr val="7030A0"/>
                </a:solidFill>
              </a:rPr>
              <a:t>i</a:t>
            </a:r>
            <a:r>
              <a:rPr lang="en-AU" altLang="zh-CN" sz="1600" i="1" dirty="0">
                <a:solidFill>
                  <a:srgbClr val="7030A0"/>
                </a:solidFill>
              </a:rPr>
              <a:t> </a:t>
            </a:r>
            <a:r>
              <a:rPr lang="en-AU" altLang="zh-CN" sz="1600" baseline="30000" dirty="0" err="1">
                <a:solidFill>
                  <a:srgbClr val="7030A0"/>
                </a:solidFill>
              </a:rPr>
              <a:t>th</a:t>
            </a:r>
            <a:r>
              <a:rPr lang="en-AU" altLang="zh-CN" sz="1600" dirty="0">
                <a:solidFill>
                  <a:srgbClr val="7030A0"/>
                </a:solidFill>
              </a:rPr>
              <a:t> target value</a:t>
            </a:r>
            <a:endParaRPr lang="zh-CN" altLang="en-US" sz="1600" dirty="0">
              <a:solidFill>
                <a:srgbClr val="7030A0"/>
              </a:solidFill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2376488" y="2743200"/>
          <a:ext cx="437515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" name="Equation" r:id="rId5" imgW="2692400" imgH="203200" progId="">
                  <p:embed/>
                </p:oleObj>
              </mc:Choice>
              <mc:Fallback>
                <p:oleObj name="Equation" r:id="rId5" imgW="2692400" imgH="203200" progId="">
                  <p:embed/>
                  <p:pic>
                    <p:nvPicPr>
                      <p:cNvPr id="7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6488" y="2743200"/>
                        <a:ext cx="4375150" cy="330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6978693"/>
              </p:ext>
            </p:extLst>
          </p:nvPr>
        </p:nvGraphicFramePr>
        <p:xfrm>
          <a:off x="2520950" y="3460750"/>
          <a:ext cx="4230688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" name="Equation" r:id="rId7" imgW="2882900" imgH="393700" progId="">
                  <p:embed/>
                </p:oleObj>
              </mc:Choice>
              <mc:Fallback>
                <p:oleObj name="Equation" r:id="rId7" imgW="2882900" imgH="393700" progId="">
                  <p:embed/>
                  <p:pic>
                    <p:nvPicPr>
                      <p:cNvPr id="8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0950" y="3460750"/>
                        <a:ext cx="4230688" cy="577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2209800" y="4495800"/>
          <a:ext cx="477981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" name="Equation" r:id="rId9" imgW="2921000" imgH="419100" progId="">
                  <p:embed/>
                </p:oleObj>
              </mc:Choice>
              <mc:Fallback>
                <p:oleObj name="Equation" r:id="rId9" imgW="2921000" imgH="419100" progId="">
                  <p:embed/>
                  <p:pic>
                    <p:nvPicPr>
                      <p:cNvPr id="9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4495800"/>
                        <a:ext cx="4779818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068737" y="5376446"/>
            <a:ext cx="51609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600" dirty="0" err="1">
                <a:solidFill>
                  <a:srgbClr val="7030A0"/>
                </a:solidFill>
              </a:rPr>
              <a:t>S</a:t>
            </a:r>
            <a:r>
              <a:rPr lang="en-AU" altLang="zh-CN" sz="1600" baseline="-25000" dirty="0" err="1">
                <a:solidFill>
                  <a:srgbClr val="7030A0"/>
                </a:solidFill>
              </a:rPr>
              <a:t>v</a:t>
            </a:r>
            <a:r>
              <a:rPr lang="en-AU" altLang="zh-CN" sz="1600" dirty="0">
                <a:solidFill>
                  <a:srgbClr val="7030A0"/>
                </a:solidFill>
              </a:rPr>
              <a:t>: the subset of S where attribute A takes the value v.</a:t>
            </a:r>
            <a:endParaRPr lang="zh-CN" altLang="en-US" sz="1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51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Attribute Selection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38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33400" y="1295400"/>
                <a:ext cx="8153400" cy="2495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𝐺𝑎𝑖𝑛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𝑆</m:t>
                          </m:r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𝐷𝑖𝑠𝑡𝑟𝑖𝑐𝑡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𝐸𝑛𝑡𝑟𝑜𝑝𝑦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𝑆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5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14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𝐸𝑛𝑡𝑟𝑜𝑝𝑦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𝐷𝑖𝑠𝑡𝑟𝑖𝑐𝑡</m:t>
                              </m:r>
                              <m: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𝑆𝑢𝑏𝑢𝑟𝑏𝑎𝑛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solidFill>
                    <a:schemeClr val="tx2">
                      <a:lumMod val="95000"/>
                      <a:lumOff val="5000"/>
                    </a:schemeClr>
                  </a:solidFill>
                  <a:latin typeface="Cambria Math"/>
                </a:endParaRPr>
              </a:p>
              <a:p>
                <a:r>
                  <a:rPr lang="en-US" altLang="zh-CN" b="0" dirty="0">
                    <a:solidFill>
                      <a:schemeClr val="tx2">
                        <a:lumMod val="95000"/>
                        <a:lumOff val="5000"/>
                      </a:schemeClr>
                    </a:solidFill>
                  </a:rPr>
                  <a:t>                             </a:t>
                </a:r>
                <a:endParaRPr lang="en-US" altLang="zh-CN" b="0" i="1" dirty="0">
                  <a:solidFill>
                    <a:schemeClr val="tx2">
                      <a:lumMod val="95000"/>
                      <a:lumOff val="5000"/>
                    </a:schemeClr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                                        −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5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14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𝐸𝑛𝑡𝑟𝑜𝑝𝑦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𝐷𝑖𝑠𝑡𝑟𝑖𝑐𝑡</m:t>
                              </m:r>
                              <m: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𝑈𝑟𝑏𝑎𝑛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4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14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𝐸𝑛𝑡𝑟𝑜𝑝𝑦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𝐷𝑖𝑠𝑡𝑟𝑖𝑐𝑡</m:t>
                              </m:r>
                              <m: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𝑅𝑢𝑟𝑎𝑙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solidFill>
                    <a:schemeClr val="tx2">
                      <a:lumMod val="95000"/>
                      <a:lumOff val="5000"/>
                    </a:schemeClr>
                  </a:solidFill>
                  <a:latin typeface="Cambria Math"/>
                </a:endParaRPr>
              </a:p>
              <a:p>
                <a:r>
                  <a:rPr lang="en-US" altLang="zh-CN" b="0" dirty="0">
                    <a:solidFill>
                      <a:schemeClr val="tx2">
                        <a:lumMod val="95000"/>
                        <a:lumOff val="5000"/>
                      </a:schemeClr>
                    </a:solidFill>
                  </a:rPr>
                  <a:t>                            </a:t>
                </a:r>
                <a:endParaRPr lang="en-US" altLang="zh-CN" b="0" i="1" dirty="0">
                  <a:solidFill>
                    <a:schemeClr val="tx2">
                      <a:lumMod val="95000"/>
                      <a:lumOff val="5000"/>
                    </a:schemeClr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          =0.940−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5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14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  <a:ea typeface="Cambria Math"/>
                        </a:rPr>
                        <m:t>∙0.971−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5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14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  <a:ea typeface="Cambria Math"/>
                        </a:rPr>
                        <m:t>∙0.971−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14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  <a:ea typeface="Cambria Math"/>
                        </a:rPr>
                        <m:t>∙0=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0.247</m:t>
                      </m:r>
                    </m:oMath>
                  </m:oMathPara>
                </a14:m>
                <a:endParaRPr lang="en-US" altLang="zh-CN" b="0" dirty="0">
                  <a:solidFill>
                    <a:srgbClr val="FF0000"/>
                  </a:solidFill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295400"/>
                <a:ext cx="8153400" cy="2495876"/>
              </a:xfrm>
              <a:prstGeom prst="rect">
                <a:avLst/>
              </a:prstGeom>
              <a:blipFill rotWithShape="1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533400" y="3791276"/>
                <a:ext cx="8153400" cy="2196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𝐺𝑎𝑖𝑛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𝑆</m:t>
                          </m:r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𝐼𝑛𝑐𝑜𝑚𝑒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𝐸𝑛𝑡𝑟𝑜𝑝𝑦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𝑆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7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14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𝐸𝑛𝑡𝑟𝑜𝑝𝑦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𝐼𝑛𝑐𝑜𝑚𝑒</m:t>
                              </m:r>
                              <m: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𝐻𝑖𝑔h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solidFill>
                    <a:schemeClr val="tx2">
                      <a:lumMod val="95000"/>
                      <a:lumOff val="5000"/>
                    </a:schemeClr>
                  </a:solidFill>
                  <a:latin typeface="Cambria Math"/>
                </a:endParaRPr>
              </a:p>
              <a:p>
                <a:endParaRPr lang="en-US" altLang="zh-CN" b="0" i="1" dirty="0">
                  <a:solidFill>
                    <a:schemeClr val="tx2">
                      <a:lumMod val="95000"/>
                      <a:lumOff val="5000"/>
                    </a:schemeClr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                                      −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7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14</m:t>
                          </m:r>
                        </m:den>
                      </m:f>
                      <m:r>
                        <a:rPr lang="en-US" altLang="zh-CN" i="1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𝐸𝑛𝑡𝑟𝑜𝑝𝑦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𝐼𝑛𝑐𝑜𝑚𝑒</m:t>
                              </m:r>
                              <m:r>
                                <a:rPr lang="en-US" altLang="zh-CN" i="1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zh-CN" i="1">
                                  <a:solidFill>
                                    <a:schemeClr val="tx2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/>
                                </a:rPr>
                                <m:t>𝐿𝑜𝑤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i="1" dirty="0">
                  <a:solidFill>
                    <a:schemeClr val="tx2">
                      <a:lumMod val="95000"/>
                      <a:lumOff val="5000"/>
                    </a:schemeClr>
                  </a:solidFill>
                  <a:latin typeface="Cambria Math"/>
                </a:endParaRPr>
              </a:p>
              <a:p>
                <a:endParaRPr lang="en-US" altLang="zh-CN" i="1" dirty="0">
                  <a:solidFill>
                    <a:schemeClr val="tx2">
                      <a:lumMod val="95000"/>
                      <a:lumOff val="5000"/>
                    </a:schemeClr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                                 </m:t>
                      </m:r>
                      <m:r>
                        <a:rPr lang="en-US" altLang="zh-CN" i="1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=0.940−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7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</a:rPr>
                            <m:t>14</m:t>
                          </m:r>
                        </m:den>
                      </m:f>
                      <m:r>
                        <a:rPr lang="en-US" altLang="zh-CN" i="1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  <a:ea typeface="Cambria Math"/>
                        </a:rPr>
                        <m:t>∙0.9852−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7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2">
                                  <a:lumMod val="95000"/>
                                  <a:lumOff val="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14</m:t>
                          </m:r>
                        </m:den>
                      </m:f>
                      <m:r>
                        <a:rPr lang="en-US" altLang="zh-CN" i="1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Cambria Math"/>
                          <a:ea typeface="Cambria Math"/>
                        </a:rPr>
                        <m:t>∙0.5917=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0.152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791276"/>
                <a:ext cx="8153400" cy="21965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83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ID3 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066800"/>
            <a:ext cx="8023225" cy="5562600"/>
          </a:xfrm>
        </p:spPr>
        <p:txBody>
          <a:bodyPr>
            <a:normAutofit fontScale="47500" lnSpcReduction="20000"/>
          </a:bodyPr>
          <a:lstStyle/>
          <a:p>
            <a:pPr algn="just"/>
            <a:r>
              <a:rPr lang="en-AU" altLang="zh-CN" sz="3400" b="1" dirty="0"/>
              <a:t>ID3(Examples, Target_attribute, Attributes)</a:t>
            </a:r>
          </a:p>
          <a:p>
            <a:pPr algn="just"/>
            <a:endParaRPr lang="en-AU" altLang="zh-CN" sz="3400" dirty="0"/>
          </a:p>
          <a:p>
            <a:pPr algn="just">
              <a:lnSpc>
                <a:spcPct val="120000"/>
              </a:lnSpc>
            </a:pPr>
            <a:r>
              <a:rPr lang="en-AU" altLang="zh-CN" sz="3400" dirty="0"/>
              <a:t>Create a </a:t>
            </a:r>
            <a:r>
              <a:rPr lang="en-AU" altLang="zh-CN" sz="3400" i="1" dirty="0">
                <a:solidFill>
                  <a:srgbClr val="FF0000"/>
                </a:solidFill>
              </a:rPr>
              <a:t>Root</a:t>
            </a:r>
            <a:r>
              <a:rPr lang="en-AU" altLang="zh-CN" sz="3400" dirty="0"/>
              <a:t> node for the tree.</a:t>
            </a:r>
          </a:p>
          <a:p>
            <a:pPr algn="just">
              <a:lnSpc>
                <a:spcPct val="120000"/>
              </a:lnSpc>
            </a:pPr>
            <a:r>
              <a:rPr lang="en-AU" altLang="zh-CN" sz="3400" dirty="0"/>
              <a:t>If </a:t>
            </a:r>
            <a:r>
              <a:rPr lang="en-AU" altLang="zh-CN" sz="3400" i="1" dirty="0">
                <a:solidFill>
                  <a:srgbClr val="FF0000"/>
                </a:solidFill>
              </a:rPr>
              <a:t>Examples</a:t>
            </a:r>
            <a:r>
              <a:rPr lang="en-AU" altLang="zh-CN" sz="3400" dirty="0"/>
              <a:t> have the same target attribute </a:t>
            </a:r>
            <a:r>
              <a:rPr lang="en-AU" altLang="zh-CN" sz="3400" dirty="0">
                <a:solidFill>
                  <a:srgbClr val="FF0000"/>
                </a:solidFill>
              </a:rPr>
              <a:t>T</a:t>
            </a:r>
            <a:r>
              <a:rPr lang="en-AU" altLang="zh-CN" sz="3400" dirty="0"/>
              <a:t>, return </a:t>
            </a:r>
            <a:r>
              <a:rPr lang="en-AU" altLang="zh-CN" sz="3400" i="1" dirty="0">
                <a:solidFill>
                  <a:srgbClr val="FF0000"/>
                </a:solidFill>
              </a:rPr>
              <a:t>Root</a:t>
            </a:r>
            <a:r>
              <a:rPr lang="en-AU" altLang="zh-CN" sz="3400" dirty="0"/>
              <a:t> with label=</a:t>
            </a:r>
            <a:r>
              <a:rPr lang="en-AU" altLang="zh-CN" sz="3400" dirty="0">
                <a:solidFill>
                  <a:srgbClr val="FF0000"/>
                </a:solidFill>
              </a:rPr>
              <a:t>T</a:t>
            </a:r>
            <a:r>
              <a:rPr lang="en-AU" altLang="zh-CN" sz="3400" dirty="0">
                <a:solidFill>
                  <a:schemeClr val="accent4"/>
                </a:solidFill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en-AU" altLang="zh-CN" sz="3400" dirty="0"/>
              <a:t>If </a:t>
            </a:r>
            <a:r>
              <a:rPr lang="en-AU" altLang="zh-CN" sz="3400" i="1" dirty="0">
                <a:solidFill>
                  <a:srgbClr val="FF0000"/>
                </a:solidFill>
              </a:rPr>
              <a:t>Attributes</a:t>
            </a:r>
            <a:r>
              <a:rPr lang="en-AU" altLang="zh-CN" sz="3400" dirty="0"/>
              <a:t> is empty, return </a:t>
            </a:r>
            <a:r>
              <a:rPr lang="en-AU" altLang="zh-CN" sz="3400" i="1" dirty="0">
                <a:solidFill>
                  <a:srgbClr val="FF0000"/>
                </a:solidFill>
              </a:rPr>
              <a:t>Root</a:t>
            </a:r>
            <a:r>
              <a:rPr lang="en-AU" altLang="zh-CN" sz="3400" dirty="0"/>
              <a:t> with label=the </a:t>
            </a:r>
            <a:r>
              <a:rPr lang="en-AU" altLang="zh-CN" sz="3400" dirty="0">
                <a:solidFill>
                  <a:srgbClr val="FF0000"/>
                </a:solidFill>
              </a:rPr>
              <a:t>most common </a:t>
            </a:r>
            <a:r>
              <a:rPr lang="en-AU" altLang="zh-CN" sz="3400" dirty="0"/>
              <a:t>value of </a:t>
            </a:r>
            <a:r>
              <a:rPr lang="en-AU" altLang="zh-CN" sz="3400" i="1" dirty="0">
                <a:solidFill>
                  <a:srgbClr val="FF0000"/>
                </a:solidFill>
              </a:rPr>
              <a:t>Target_attribute</a:t>
            </a:r>
            <a:r>
              <a:rPr lang="en-AU" altLang="zh-CN" sz="3400" dirty="0"/>
              <a:t> in </a:t>
            </a:r>
            <a:r>
              <a:rPr lang="en-AU" altLang="zh-CN" sz="3400" i="1" dirty="0">
                <a:solidFill>
                  <a:srgbClr val="FF0000"/>
                </a:solidFill>
              </a:rPr>
              <a:t>Examples</a:t>
            </a:r>
            <a:r>
              <a:rPr lang="en-AU" altLang="zh-CN" sz="3400" dirty="0">
                <a:solidFill>
                  <a:schemeClr val="accent4"/>
                </a:solidFill>
              </a:rPr>
              <a:t>.</a:t>
            </a:r>
            <a:endParaRPr lang="en-AU" altLang="zh-CN" sz="3400" i="1" dirty="0">
              <a:solidFill>
                <a:srgbClr val="FF0000"/>
              </a:solidFill>
            </a:endParaRPr>
          </a:p>
          <a:p>
            <a:pPr algn="just"/>
            <a:endParaRPr lang="en-AU" altLang="zh-CN" sz="3400" dirty="0"/>
          </a:p>
          <a:p>
            <a:pPr algn="just">
              <a:lnSpc>
                <a:spcPct val="120000"/>
              </a:lnSpc>
            </a:pPr>
            <a:r>
              <a:rPr lang="en-AU" altLang="zh-CN" sz="3400" dirty="0"/>
              <a:t>A </a:t>
            </a:r>
            <a:r>
              <a:rPr lang="en-AU" altLang="zh-CN" sz="3400" dirty="0">
                <a:sym typeface="Wingdings" pitchFamily="2" charset="2"/>
              </a:rPr>
              <a:t> the attribute from </a:t>
            </a:r>
            <a:r>
              <a:rPr lang="en-AU" altLang="zh-CN" sz="3400" i="1" dirty="0">
                <a:solidFill>
                  <a:srgbClr val="FF0000"/>
                </a:solidFill>
                <a:sym typeface="Wingdings" pitchFamily="2" charset="2"/>
              </a:rPr>
              <a:t>Attributes</a:t>
            </a:r>
            <a:r>
              <a:rPr lang="en-AU" altLang="zh-CN" sz="3400" dirty="0">
                <a:sym typeface="Wingdings" pitchFamily="2" charset="2"/>
              </a:rPr>
              <a:t> that best classifies </a:t>
            </a:r>
            <a:r>
              <a:rPr lang="en-AU" altLang="zh-CN" sz="3400" i="1" dirty="0">
                <a:solidFill>
                  <a:srgbClr val="FF0000"/>
                </a:solidFill>
                <a:sym typeface="Wingdings" pitchFamily="2" charset="2"/>
              </a:rPr>
              <a:t>Examples</a:t>
            </a:r>
            <a:r>
              <a:rPr lang="en-AU" altLang="zh-CN" sz="3400" dirty="0">
                <a:solidFill>
                  <a:schemeClr val="accent4"/>
                </a:solidFill>
              </a:rPr>
              <a:t>.</a:t>
            </a:r>
            <a:endParaRPr lang="en-AU" altLang="zh-CN" sz="3400" i="1" dirty="0">
              <a:solidFill>
                <a:srgbClr val="FF0000"/>
              </a:solidFill>
              <a:sym typeface="Wingdings" pitchFamily="2" charset="2"/>
            </a:endParaRPr>
          </a:p>
          <a:p>
            <a:pPr algn="just">
              <a:lnSpc>
                <a:spcPct val="120000"/>
              </a:lnSpc>
            </a:pPr>
            <a:r>
              <a:rPr lang="en-AU" altLang="zh-CN" sz="3400" dirty="0">
                <a:sym typeface="Wingdings" pitchFamily="2" charset="2"/>
              </a:rPr>
              <a:t>The decision attribute for </a:t>
            </a:r>
            <a:r>
              <a:rPr lang="en-AU" altLang="zh-CN" sz="3400" i="1" dirty="0">
                <a:solidFill>
                  <a:srgbClr val="FF0000"/>
                </a:solidFill>
                <a:sym typeface="Wingdings" pitchFamily="2" charset="2"/>
              </a:rPr>
              <a:t>Root</a:t>
            </a:r>
            <a:r>
              <a:rPr lang="en-AU" altLang="zh-CN" sz="3400" dirty="0">
                <a:sym typeface="Wingdings" pitchFamily="2" charset="2"/>
              </a:rPr>
              <a:t>  A.</a:t>
            </a:r>
          </a:p>
          <a:p>
            <a:pPr algn="just">
              <a:lnSpc>
                <a:spcPct val="120000"/>
              </a:lnSpc>
            </a:pPr>
            <a:endParaRPr lang="en-AU" altLang="zh-CN" sz="3200" dirty="0">
              <a:sym typeface="Wingdings" pitchFamily="2" charset="2"/>
            </a:endParaRPr>
          </a:p>
          <a:p>
            <a:pPr algn="just">
              <a:lnSpc>
                <a:spcPct val="120000"/>
              </a:lnSpc>
            </a:pPr>
            <a:r>
              <a:rPr lang="en-AU" altLang="zh-CN" sz="3400" dirty="0">
                <a:sym typeface="Wingdings" pitchFamily="2" charset="2"/>
              </a:rPr>
              <a:t>For each possible value v</a:t>
            </a:r>
            <a:r>
              <a:rPr lang="en-AU" altLang="zh-CN" sz="3400" baseline="-25000" dirty="0">
                <a:sym typeface="Wingdings" pitchFamily="2" charset="2"/>
              </a:rPr>
              <a:t>i</a:t>
            </a:r>
            <a:r>
              <a:rPr lang="en-AU" altLang="zh-CN" sz="3400" dirty="0">
                <a:sym typeface="Wingdings" pitchFamily="2" charset="2"/>
              </a:rPr>
              <a:t> of A</a:t>
            </a:r>
          </a:p>
          <a:p>
            <a:pPr lvl="1" algn="just">
              <a:lnSpc>
                <a:spcPct val="120000"/>
              </a:lnSpc>
            </a:pPr>
            <a:r>
              <a:rPr lang="en-AU" altLang="zh-CN" sz="3400" dirty="0">
                <a:sym typeface="Wingdings" pitchFamily="2" charset="2"/>
              </a:rPr>
              <a:t>Add a new tree branch below </a:t>
            </a:r>
            <a:r>
              <a:rPr lang="en-AU" altLang="zh-CN" sz="3400" i="1" dirty="0">
                <a:solidFill>
                  <a:srgbClr val="FF0000"/>
                </a:solidFill>
                <a:sym typeface="Wingdings" pitchFamily="2" charset="2"/>
              </a:rPr>
              <a:t>Root</a:t>
            </a:r>
            <a:r>
              <a:rPr lang="en-AU" altLang="zh-CN" sz="3400" dirty="0">
                <a:sym typeface="Wingdings" pitchFamily="2" charset="2"/>
              </a:rPr>
              <a:t>, corresponding to A= v</a:t>
            </a:r>
            <a:r>
              <a:rPr lang="en-AU" altLang="zh-CN" sz="3400" baseline="-25000" dirty="0">
                <a:sym typeface="Wingdings" pitchFamily="2" charset="2"/>
              </a:rPr>
              <a:t>i</a:t>
            </a:r>
            <a:r>
              <a:rPr lang="en-AU" altLang="zh-CN" sz="3400" dirty="0">
                <a:sym typeface="Wingdings" pitchFamily="2" charset="2"/>
              </a:rPr>
              <a:t>.</a:t>
            </a:r>
            <a:endParaRPr lang="en-AU" altLang="zh-CN" sz="3400" baseline="-25000" dirty="0">
              <a:sym typeface="Wingdings" pitchFamily="2" charset="2"/>
            </a:endParaRPr>
          </a:p>
          <a:p>
            <a:pPr lvl="1" algn="just">
              <a:lnSpc>
                <a:spcPct val="120000"/>
              </a:lnSpc>
            </a:pPr>
            <a:r>
              <a:rPr lang="en-AU" altLang="zh-CN" sz="3400" dirty="0"/>
              <a:t>Let </a:t>
            </a:r>
            <a:r>
              <a:rPr lang="en-AU" altLang="zh-CN" sz="3400" i="1" dirty="0">
                <a:solidFill>
                  <a:srgbClr val="FF0000"/>
                </a:solidFill>
              </a:rPr>
              <a:t>Examples </a:t>
            </a:r>
            <a:r>
              <a:rPr lang="en-AU" altLang="zh-CN" sz="3400" dirty="0">
                <a:solidFill>
                  <a:srgbClr val="FF0000"/>
                </a:solidFill>
              </a:rPr>
              <a:t>(</a:t>
            </a:r>
            <a:r>
              <a:rPr lang="en-AU" altLang="zh-CN" sz="3400" i="1" dirty="0">
                <a:solidFill>
                  <a:srgbClr val="FF0000"/>
                </a:solidFill>
                <a:sym typeface="Wingdings" pitchFamily="2" charset="2"/>
              </a:rPr>
              <a:t>v</a:t>
            </a:r>
            <a:r>
              <a:rPr lang="en-AU" altLang="zh-CN" sz="3400" i="1" baseline="-25000" dirty="0">
                <a:solidFill>
                  <a:srgbClr val="FF0000"/>
                </a:solidFill>
                <a:sym typeface="Wingdings" pitchFamily="2" charset="2"/>
              </a:rPr>
              <a:t>i</a:t>
            </a:r>
            <a:r>
              <a:rPr lang="en-AU" altLang="zh-CN" sz="3400" dirty="0">
                <a:solidFill>
                  <a:srgbClr val="FF0000"/>
                </a:solidFill>
              </a:rPr>
              <a:t>)</a:t>
            </a:r>
            <a:r>
              <a:rPr lang="en-AU" altLang="zh-CN" sz="3400" dirty="0"/>
              <a:t> be the subset of Examples that have value </a:t>
            </a:r>
            <a:r>
              <a:rPr lang="en-AU" altLang="zh-CN" sz="3400" dirty="0">
                <a:sym typeface="Wingdings" pitchFamily="2" charset="2"/>
              </a:rPr>
              <a:t>v</a:t>
            </a:r>
            <a:r>
              <a:rPr lang="en-AU" altLang="zh-CN" sz="3400" baseline="-25000" dirty="0">
                <a:sym typeface="Wingdings" pitchFamily="2" charset="2"/>
              </a:rPr>
              <a:t>i</a:t>
            </a:r>
            <a:r>
              <a:rPr lang="en-AU" altLang="zh-CN" sz="3400" dirty="0"/>
              <a:t> for A.</a:t>
            </a:r>
          </a:p>
          <a:p>
            <a:pPr lvl="1" algn="just">
              <a:lnSpc>
                <a:spcPct val="120000"/>
              </a:lnSpc>
            </a:pPr>
            <a:r>
              <a:rPr lang="en-AU" altLang="zh-CN" sz="3400" dirty="0"/>
              <a:t>If </a:t>
            </a:r>
            <a:r>
              <a:rPr lang="en-AU" altLang="zh-CN" sz="3400" i="1" dirty="0">
                <a:solidFill>
                  <a:srgbClr val="FF0000"/>
                </a:solidFill>
              </a:rPr>
              <a:t>Examples </a:t>
            </a:r>
            <a:r>
              <a:rPr lang="en-AU" altLang="zh-CN" sz="3400" dirty="0">
                <a:solidFill>
                  <a:srgbClr val="FF0000"/>
                </a:solidFill>
              </a:rPr>
              <a:t>(</a:t>
            </a:r>
            <a:r>
              <a:rPr lang="en-AU" altLang="zh-CN" sz="3400" i="1" dirty="0">
                <a:solidFill>
                  <a:srgbClr val="FF0000"/>
                </a:solidFill>
                <a:sym typeface="Wingdings" pitchFamily="2" charset="2"/>
              </a:rPr>
              <a:t>v</a:t>
            </a:r>
            <a:r>
              <a:rPr lang="en-AU" altLang="zh-CN" sz="3400" i="1" baseline="-25000" dirty="0">
                <a:solidFill>
                  <a:srgbClr val="FF0000"/>
                </a:solidFill>
                <a:sym typeface="Wingdings" pitchFamily="2" charset="2"/>
              </a:rPr>
              <a:t>i</a:t>
            </a:r>
            <a:r>
              <a:rPr lang="en-AU" altLang="zh-CN" sz="3400" dirty="0">
                <a:solidFill>
                  <a:srgbClr val="FF0000"/>
                </a:solidFill>
              </a:rPr>
              <a:t>)</a:t>
            </a:r>
            <a:r>
              <a:rPr lang="en-AU" altLang="zh-CN" sz="3400" dirty="0"/>
              <a:t> is empty</a:t>
            </a:r>
          </a:p>
          <a:p>
            <a:pPr lvl="2" algn="just">
              <a:lnSpc>
                <a:spcPct val="120000"/>
              </a:lnSpc>
            </a:pPr>
            <a:r>
              <a:rPr lang="en-AU" altLang="zh-CN" sz="3400" dirty="0"/>
              <a:t>Below this new branch add a leaf node with label=the </a:t>
            </a:r>
            <a:r>
              <a:rPr lang="en-AU" altLang="zh-CN" sz="3400" dirty="0">
                <a:solidFill>
                  <a:srgbClr val="FF0000"/>
                </a:solidFill>
              </a:rPr>
              <a:t>most common </a:t>
            </a:r>
            <a:r>
              <a:rPr lang="en-AU" altLang="zh-CN" sz="3400" dirty="0"/>
              <a:t>value of </a:t>
            </a:r>
            <a:r>
              <a:rPr lang="en-AU" altLang="zh-CN" sz="3400" i="1" dirty="0" err="1">
                <a:solidFill>
                  <a:srgbClr val="FF0000"/>
                </a:solidFill>
              </a:rPr>
              <a:t>Target_attribute</a:t>
            </a:r>
            <a:r>
              <a:rPr lang="en-AU" altLang="zh-CN" sz="3400" i="1" dirty="0">
                <a:solidFill>
                  <a:srgbClr val="FF0000"/>
                </a:solidFill>
              </a:rPr>
              <a:t> </a:t>
            </a:r>
            <a:r>
              <a:rPr lang="en-AU" altLang="zh-CN" sz="3400" dirty="0"/>
              <a:t>in </a:t>
            </a:r>
            <a:r>
              <a:rPr lang="en-AU" altLang="zh-CN" sz="3400" i="1" dirty="0">
                <a:solidFill>
                  <a:srgbClr val="FF0000"/>
                </a:solidFill>
              </a:rPr>
              <a:t>Examples</a:t>
            </a:r>
            <a:r>
              <a:rPr lang="en-AU" altLang="zh-CN" sz="3400" dirty="0"/>
              <a:t>.</a:t>
            </a:r>
            <a:endParaRPr lang="en-AU" altLang="zh-CN" sz="3400" i="1" dirty="0">
              <a:solidFill>
                <a:srgbClr val="FF0000"/>
              </a:solidFill>
            </a:endParaRPr>
          </a:p>
          <a:p>
            <a:pPr lvl="1" algn="just">
              <a:lnSpc>
                <a:spcPct val="120000"/>
              </a:lnSpc>
            </a:pPr>
            <a:r>
              <a:rPr lang="en-AU" altLang="zh-CN" sz="3400" dirty="0"/>
              <a:t>Else below this new branch add the subtree</a:t>
            </a:r>
          </a:p>
          <a:p>
            <a:pPr lvl="2" algn="just">
              <a:lnSpc>
                <a:spcPct val="120000"/>
              </a:lnSpc>
            </a:pPr>
            <a:r>
              <a:rPr lang="en-AU" altLang="zh-CN" sz="3400" b="1" dirty="0"/>
              <a:t>ID3(Examples(</a:t>
            </a:r>
            <a:r>
              <a:rPr lang="en-AU" altLang="zh-CN" sz="3400" b="1" dirty="0">
                <a:sym typeface="Wingdings" pitchFamily="2" charset="2"/>
              </a:rPr>
              <a:t>v</a:t>
            </a:r>
            <a:r>
              <a:rPr lang="en-AU" altLang="zh-CN" sz="3400" b="1" baseline="-25000" dirty="0">
                <a:sym typeface="Wingdings" pitchFamily="2" charset="2"/>
              </a:rPr>
              <a:t>i</a:t>
            </a:r>
            <a:r>
              <a:rPr lang="en-AU" altLang="zh-CN" sz="3400" b="1" dirty="0"/>
              <a:t>), Target_attribute, Attributes-{A})</a:t>
            </a:r>
          </a:p>
          <a:p>
            <a:pPr algn="just"/>
            <a:endParaRPr lang="en-AU" altLang="zh-CN" sz="3200" dirty="0"/>
          </a:p>
          <a:p>
            <a:pPr algn="just"/>
            <a:r>
              <a:rPr lang="en-AU" altLang="zh-CN" sz="3200" dirty="0"/>
              <a:t>Return </a:t>
            </a:r>
            <a:r>
              <a:rPr lang="en-AU" altLang="zh-CN" sz="3200" i="1" dirty="0">
                <a:solidFill>
                  <a:srgbClr val="FF0000"/>
                </a:solidFill>
              </a:rPr>
              <a:t>Root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7865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Definition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4"/>
            <a:ext cx="8023225" cy="5248276"/>
          </a:xfrm>
        </p:spPr>
        <p:txBody>
          <a:bodyPr>
            <a:normAutofit fontScale="62500" lnSpcReduction="20000"/>
          </a:bodyPr>
          <a:lstStyle/>
          <a:p>
            <a:r>
              <a:rPr lang="en-AU" altLang="zh-CN" dirty="0"/>
              <a:t>Classification is one of the fundamental skills for survival.</a:t>
            </a:r>
          </a:p>
          <a:p>
            <a:pPr lvl="1">
              <a:lnSpc>
                <a:spcPct val="170000"/>
              </a:lnSpc>
            </a:pPr>
            <a:r>
              <a:rPr lang="en-AU" altLang="zh-CN" dirty="0"/>
              <a:t>Food vs. Predator</a:t>
            </a:r>
          </a:p>
          <a:p>
            <a:endParaRPr lang="en-AU" altLang="zh-CN" dirty="0"/>
          </a:p>
          <a:p>
            <a:r>
              <a:rPr lang="en-AU" altLang="zh-CN" dirty="0"/>
              <a:t>A kind of </a:t>
            </a:r>
            <a:r>
              <a:rPr lang="en-AU" altLang="zh-CN" b="1" dirty="0"/>
              <a:t>supervised</a:t>
            </a:r>
            <a:r>
              <a:rPr lang="en-AU" altLang="zh-CN" dirty="0"/>
              <a:t> learning</a:t>
            </a:r>
          </a:p>
          <a:p>
            <a:pPr lvl="1">
              <a:lnSpc>
                <a:spcPct val="170000"/>
              </a:lnSpc>
            </a:pPr>
            <a:r>
              <a:rPr lang="en-AU" altLang="zh-CN" dirty="0"/>
              <a:t>Techniques for deducing a function from data</a:t>
            </a:r>
          </a:p>
          <a:p>
            <a:pPr lvl="1">
              <a:lnSpc>
                <a:spcPct val="170000"/>
              </a:lnSpc>
            </a:pPr>
            <a:r>
              <a:rPr lang="en-AU" altLang="zh-CN" dirty="0"/>
              <a:t>&lt;</a:t>
            </a:r>
            <a:r>
              <a:rPr lang="en-AU" altLang="zh-CN" dirty="0">
                <a:solidFill>
                  <a:srgbClr val="FF0000"/>
                </a:solidFill>
              </a:rPr>
              <a:t>Input</a:t>
            </a:r>
            <a:r>
              <a:rPr lang="en-AU" altLang="zh-CN" dirty="0"/>
              <a:t>, </a:t>
            </a:r>
            <a:r>
              <a:rPr lang="en-AU" altLang="zh-CN" dirty="0">
                <a:solidFill>
                  <a:srgbClr val="FF0000"/>
                </a:solidFill>
              </a:rPr>
              <a:t>Output</a:t>
            </a:r>
            <a:r>
              <a:rPr lang="en-AU" altLang="zh-CN" dirty="0"/>
              <a:t>&gt;</a:t>
            </a:r>
          </a:p>
          <a:p>
            <a:pPr lvl="1">
              <a:lnSpc>
                <a:spcPct val="170000"/>
              </a:lnSpc>
            </a:pPr>
            <a:r>
              <a:rPr lang="en-AU" altLang="zh-CN" dirty="0"/>
              <a:t>Input: a vector of features</a:t>
            </a:r>
          </a:p>
          <a:p>
            <a:pPr lvl="1">
              <a:lnSpc>
                <a:spcPct val="170000"/>
              </a:lnSpc>
            </a:pPr>
            <a:r>
              <a:rPr lang="en-AU" altLang="zh-CN" dirty="0"/>
              <a:t>Output: a Boolean value (binary classification) or integer (multiclass)</a:t>
            </a:r>
          </a:p>
          <a:p>
            <a:endParaRPr lang="en-AU" altLang="zh-CN" dirty="0"/>
          </a:p>
          <a:p>
            <a:r>
              <a:rPr lang="en-AU" altLang="zh-CN" dirty="0"/>
              <a:t>“Supervised” means:</a:t>
            </a:r>
          </a:p>
          <a:p>
            <a:pPr lvl="1">
              <a:lnSpc>
                <a:spcPct val="170000"/>
              </a:lnSpc>
            </a:pPr>
            <a:r>
              <a:rPr lang="en-AU" altLang="zh-CN" dirty="0"/>
              <a:t>A teacher or oracle is needed to label each data sample.</a:t>
            </a:r>
          </a:p>
          <a:p>
            <a:endParaRPr lang="en-AU" altLang="zh-CN" dirty="0"/>
          </a:p>
          <a:p>
            <a:r>
              <a:rPr lang="en-AU" altLang="zh-CN" dirty="0"/>
              <a:t>We will talk about </a:t>
            </a:r>
            <a:r>
              <a:rPr lang="en-AU" altLang="zh-CN" b="1" dirty="0"/>
              <a:t>unsupervised</a:t>
            </a:r>
            <a:r>
              <a:rPr lang="en-AU" altLang="zh-CN" dirty="0"/>
              <a:t> learning later.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ID3 Framework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CD898E6-D629-479C-9519-D74D63422F56}"/>
              </a:ext>
            </a:extLst>
          </p:cNvPr>
          <p:cNvGrpSpPr/>
          <p:nvPr/>
        </p:nvGrpSpPr>
        <p:grpSpPr>
          <a:xfrm>
            <a:off x="827584" y="1052736"/>
            <a:ext cx="7560409" cy="5278647"/>
            <a:chOff x="1265540" y="1158535"/>
            <a:chExt cx="7560409" cy="5278647"/>
          </a:xfrm>
        </p:grpSpPr>
        <p:sp>
          <p:nvSpPr>
            <p:cNvPr id="5" name="椭圆 4"/>
            <p:cNvSpPr/>
            <p:nvPr/>
          </p:nvSpPr>
          <p:spPr>
            <a:xfrm>
              <a:off x="3914585" y="1888269"/>
              <a:ext cx="457200" cy="457200"/>
            </a:xfrm>
            <a:prstGeom prst="ellipse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A</a:t>
              </a:r>
              <a:r>
                <a:rPr lang="en-US" altLang="zh-CN" baseline="-25000" dirty="0"/>
                <a:t>1</a:t>
              </a:r>
              <a:endParaRPr lang="zh-CN" altLang="en-US" baseline="-25000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676585" y="2726469"/>
              <a:ext cx="457200" cy="457200"/>
            </a:xfrm>
            <a:prstGeom prst="ellipse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A</a:t>
              </a:r>
              <a:r>
                <a:rPr lang="en-US" altLang="zh-CN" baseline="-25000" dirty="0"/>
                <a:t>2</a:t>
              </a:r>
              <a:endParaRPr lang="zh-CN" altLang="en-US" baseline="-25000" dirty="0"/>
            </a:p>
          </p:txBody>
        </p:sp>
        <p:sp>
          <p:nvSpPr>
            <p:cNvPr id="7" name="椭圆 6"/>
            <p:cNvSpPr/>
            <p:nvPr/>
          </p:nvSpPr>
          <p:spPr>
            <a:xfrm>
              <a:off x="3938493" y="3781601"/>
              <a:ext cx="457200" cy="4572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676585" y="3781601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箭头连接符 8"/>
            <p:cNvCxnSpPr>
              <a:stCxn id="5" idx="5"/>
              <a:endCxn id="6" idx="1"/>
            </p:cNvCxnSpPr>
            <p:nvPr/>
          </p:nvCxnSpPr>
          <p:spPr>
            <a:xfrm rot="16200000" flipH="1">
              <a:off x="4266730" y="2316614"/>
              <a:ext cx="514910" cy="43871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>
              <a:stCxn id="6" idx="4"/>
              <a:endCxn id="7" idx="0"/>
            </p:cNvCxnSpPr>
            <p:nvPr/>
          </p:nvCxnSpPr>
          <p:spPr>
            <a:xfrm flipH="1">
              <a:off x="4167093" y="3183669"/>
              <a:ext cx="738092" cy="597932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>
              <a:stCxn id="6" idx="4"/>
              <a:endCxn id="8" idx="0"/>
            </p:cNvCxnSpPr>
            <p:nvPr/>
          </p:nvCxnSpPr>
          <p:spPr>
            <a:xfrm>
              <a:off x="4905185" y="3183669"/>
              <a:ext cx="0" cy="597932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>
              <a:stCxn id="5" idx="3"/>
              <a:endCxn id="16" idx="7"/>
            </p:cNvCxnSpPr>
            <p:nvPr/>
          </p:nvCxnSpPr>
          <p:spPr>
            <a:xfrm flipH="1">
              <a:off x="3590645" y="2278514"/>
              <a:ext cx="390895" cy="503242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>
              <a:endCxn id="5" idx="0"/>
            </p:cNvCxnSpPr>
            <p:nvPr/>
          </p:nvCxnSpPr>
          <p:spPr>
            <a:xfrm rot="5400000">
              <a:off x="3952685" y="1697769"/>
              <a:ext cx="381000" cy="1588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862293" y="432666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altLang="zh-CN" dirty="0">
                  <a:solidFill>
                    <a:srgbClr val="FF0000"/>
                  </a:solidFill>
                </a:rPr>
                <a:t>1 </a:t>
              </a:r>
              <a:r>
                <a:rPr lang="en-AU" altLang="zh-CN" dirty="0"/>
                <a:t>: </a:t>
              </a:r>
              <a:r>
                <a:rPr lang="en-AU" altLang="zh-CN" dirty="0">
                  <a:solidFill>
                    <a:srgbClr val="7030A0"/>
                  </a:solidFill>
                </a:rPr>
                <a:t>3</a:t>
              </a:r>
              <a:endParaRPr lang="zh-CN" altLang="en-US" dirty="0">
                <a:solidFill>
                  <a:srgbClr val="7030A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588431" y="432666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altLang="zh-CN" dirty="0">
                  <a:solidFill>
                    <a:srgbClr val="FF0000"/>
                  </a:solidFill>
                </a:rPr>
                <a:t>5 </a:t>
              </a:r>
              <a:r>
                <a:rPr lang="en-AU" altLang="zh-CN" dirty="0"/>
                <a:t>: </a:t>
              </a:r>
              <a:r>
                <a:rPr lang="en-AU" altLang="zh-CN" dirty="0">
                  <a:solidFill>
                    <a:srgbClr val="7030A0"/>
                  </a:solidFill>
                </a:rPr>
                <a:t>1</a:t>
              </a:r>
              <a:endParaRPr lang="zh-CN" altLang="en-US" dirty="0">
                <a:solidFill>
                  <a:srgbClr val="7030A0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3200400" y="2714801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124200" y="3276600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altLang="zh-CN" dirty="0">
                  <a:solidFill>
                    <a:srgbClr val="FF0000"/>
                  </a:solidFill>
                </a:rPr>
                <a:t>3 </a:t>
              </a:r>
              <a:r>
                <a:rPr lang="en-AU" altLang="zh-CN" dirty="0"/>
                <a:t>: </a:t>
              </a:r>
              <a:r>
                <a:rPr lang="en-AU" altLang="zh-CN" dirty="0">
                  <a:solidFill>
                    <a:srgbClr val="7030A0"/>
                  </a:solidFill>
                </a:rPr>
                <a:t>0</a:t>
              </a:r>
              <a:endParaRPr lang="zh-CN" altLang="en-US" dirty="0">
                <a:solidFill>
                  <a:srgbClr val="7030A0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6629400" y="5410200"/>
              <a:ext cx="228600" cy="228600"/>
            </a:xfrm>
            <a:prstGeom prst="ellipse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6634712" y="5827582"/>
              <a:ext cx="228600" cy="2286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069049" y="5334000"/>
              <a:ext cx="16177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altLang="zh-CN" sz="1600" dirty="0"/>
                <a:t>Decision Nodes</a:t>
              </a:r>
              <a:endParaRPr lang="zh-CN" altLang="en-US" sz="16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091912" y="5979982"/>
              <a:ext cx="12330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altLang="zh-CN" sz="1600" dirty="0"/>
                <a:t>Leaf Nodes</a:t>
              </a:r>
              <a:endParaRPr lang="zh-CN" altLang="en-US" sz="1600" dirty="0"/>
            </a:p>
          </p:txBody>
        </p:sp>
        <p:sp>
          <p:nvSpPr>
            <p:cNvPr id="22" name="椭圆 21"/>
            <p:cNvSpPr/>
            <p:nvPr/>
          </p:nvSpPr>
          <p:spPr>
            <a:xfrm>
              <a:off x="6634712" y="6208582"/>
              <a:ext cx="228600" cy="228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5398246" y="3781601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1" name="直接箭头连接符 30"/>
            <p:cNvCxnSpPr>
              <a:endCxn id="23" idx="0"/>
            </p:cNvCxnSpPr>
            <p:nvPr/>
          </p:nvCxnSpPr>
          <p:spPr>
            <a:xfrm>
              <a:off x="4905185" y="3183669"/>
              <a:ext cx="721661" cy="597932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5310093" y="4315001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altLang="zh-CN" dirty="0">
                  <a:solidFill>
                    <a:srgbClr val="FF0000"/>
                  </a:solidFill>
                </a:rPr>
                <a:t>0 </a:t>
              </a:r>
              <a:r>
                <a:rPr lang="en-AU" altLang="zh-CN" dirty="0"/>
                <a:t>: </a:t>
              </a:r>
              <a:r>
                <a:rPr lang="en-AU" altLang="zh-CN" dirty="0">
                  <a:solidFill>
                    <a:srgbClr val="7030A0"/>
                  </a:solidFill>
                </a:rPr>
                <a:t>0</a:t>
              </a:r>
              <a:endParaRPr lang="zh-CN" altLang="en-US" dirty="0">
                <a:solidFill>
                  <a:srgbClr val="7030A0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265540" y="3777816"/>
              <a:ext cx="1877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0000"/>
                  </a:solidFill>
                </a:rPr>
                <a:t>Pure node, stop!</a:t>
              </a:r>
              <a:endParaRPr lang="zh-CN" alt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37" name="直接箭头连接符 36"/>
            <p:cNvCxnSpPr/>
            <p:nvPr/>
          </p:nvCxnSpPr>
          <p:spPr>
            <a:xfrm flipV="1">
              <a:off x="2400300" y="3248202"/>
              <a:ext cx="828486" cy="597931"/>
            </a:xfrm>
            <a:prstGeom prst="straightConnector1">
              <a:avLst/>
            </a:prstGeom>
            <a:ln w="19050">
              <a:solidFill>
                <a:schemeClr val="tx2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1855872" y="5421868"/>
              <a:ext cx="2710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0000"/>
                  </a:solidFill>
                </a:rPr>
                <a:t>No more attributes, stop!</a:t>
              </a:r>
              <a:endParaRPr lang="zh-CN" alt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40" name="直接箭头连接符 39"/>
            <p:cNvCxnSpPr>
              <a:endCxn id="15" idx="2"/>
            </p:cNvCxnSpPr>
            <p:nvPr/>
          </p:nvCxnSpPr>
          <p:spPr>
            <a:xfrm flipV="1">
              <a:off x="3609786" y="4696001"/>
              <a:ext cx="1295399" cy="725867"/>
            </a:xfrm>
            <a:prstGeom prst="straightConnector1">
              <a:avLst/>
            </a:prstGeom>
            <a:ln w="19050">
              <a:solidFill>
                <a:schemeClr val="tx2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>
              <a:endCxn id="14" idx="2"/>
            </p:cNvCxnSpPr>
            <p:nvPr/>
          </p:nvCxnSpPr>
          <p:spPr>
            <a:xfrm flipV="1">
              <a:off x="3609786" y="4696001"/>
              <a:ext cx="569261" cy="725867"/>
            </a:xfrm>
            <a:prstGeom prst="straightConnector1">
              <a:avLst/>
            </a:prstGeom>
            <a:ln w="19050">
              <a:solidFill>
                <a:schemeClr val="tx2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6781800" y="3857801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0000"/>
                  </a:solidFill>
                </a:rPr>
                <a:t>Empty node, stop!</a:t>
              </a:r>
              <a:endParaRPr lang="zh-CN" alt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49" name="直接箭头连接符 48"/>
            <p:cNvCxnSpPr/>
            <p:nvPr/>
          </p:nvCxnSpPr>
          <p:spPr>
            <a:xfrm flipH="1">
              <a:off x="5943600" y="4042467"/>
              <a:ext cx="805412" cy="0"/>
            </a:xfrm>
            <a:prstGeom prst="straightConnector1">
              <a:avLst/>
            </a:prstGeom>
            <a:ln w="19050">
              <a:solidFill>
                <a:schemeClr val="tx2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123023" y="1158535"/>
              <a:ext cx="22541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{</a:t>
              </a:r>
              <a:r>
                <a:rPr lang="en-US" altLang="zh-CN" sz="2000" dirty="0">
                  <a:solidFill>
                    <a:srgbClr val="FF0000"/>
                  </a:solidFill>
                  <a:latin typeface="Arial"/>
                  <a:cs typeface="Arial"/>
                  <a:sym typeface="Wingdings"/>
                </a:rPr>
                <a:t>♠♠♠♠♠♠♠♠♠</a:t>
              </a:r>
              <a:r>
                <a:rPr lang="en-US" altLang="zh-CN" sz="2000" dirty="0">
                  <a:solidFill>
                    <a:srgbClr val="7030A0"/>
                  </a:solidFill>
                </a:rPr>
                <a:t>♣♣♣♣</a:t>
              </a:r>
              <a:r>
                <a:rPr lang="en-US" altLang="zh-CN" sz="2000" dirty="0"/>
                <a:t>}</a:t>
              </a:r>
              <a:endParaRPr lang="zh-CN" altLang="en-US" sz="20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724400" y="2345469"/>
              <a:ext cx="18293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{</a:t>
              </a:r>
              <a:r>
                <a:rPr lang="en-US" altLang="zh-CN" sz="2000" dirty="0">
                  <a:solidFill>
                    <a:srgbClr val="FF0000"/>
                  </a:solidFill>
                  <a:latin typeface="Arial"/>
                  <a:cs typeface="Arial"/>
                  <a:sym typeface="Wingdings"/>
                </a:rPr>
                <a:t>♠♠♠♠♠♠</a:t>
              </a:r>
              <a:r>
                <a:rPr lang="en-US" altLang="zh-CN" sz="2000" dirty="0">
                  <a:solidFill>
                    <a:srgbClr val="7030A0"/>
                  </a:solidFill>
                </a:rPr>
                <a:t>♣♣♣♣</a:t>
              </a:r>
              <a:r>
                <a:rPr lang="en-US" altLang="zh-CN" dirty="0"/>
                <a:t>}</a:t>
              </a:r>
              <a:endParaRPr lang="zh-CN" alt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834080" y="2333801"/>
              <a:ext cx="7473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{</a:t>
              </a:r>
              <a:r>
                <a:rPr lang="en-US" altLang="zh-CN" sz="2000" dirty="0">
                  <a:solidFill>
                    <a:srgbClr val="FF0000"/>
                  </a:solidFill>
                  <a:latin typeface="Arial"/>
                  <a:cs typeface="Arial"/>
                  <a:sym typeface="Wingdings"/>
                </a:rPr>
                <a:t>♠♠♠</a:t>
              </a:r>
              <a:r>
                <a:rPr lang="en-US" altLang="zh-CN" dirty="0"/>
                <a:t>}</a:t>
              </a:r>
              <a:endParaRPr lang="zh-CN" altLang="en-US" dirty="0"/>
            </a:p>
          </p:txBody>
        </p:sp>
        <p:cxnSp>
          <p:nvCxnSpPr>
            <p:cNvPr id="59" name="直接箭头连接符 58"/>
            <p:cNvCxnSpPr>
              <a:endCxn id="53" idx="2"/>
            </p:cNvCxnSpPr>
            <p:nvPr/>
          </p:nvCxnSpPr>
          <p:spPr>
            <a:xfrm flipV="1">
              <a:off x="5626846" y="2745579"/>
              <a:ext cx="12228" cy="1032238"/>
            </a:xfrm>
            <a:prstGeom prst="straightConnector1">
              <a:avLst/>
            </a:prstGeom>
            <a:ln w="19050">
              <a:solidFill>
                <a:schemeClr val="tx2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62738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Overfitting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4"/>
            <a:ext cx="8023225" cy="5324476"/>
          </a:xfrm>
        </p:spPr>
        <p:txBody>
          <a:bodyPr>
            <a:noAutofit/>
          </a:bodyPr>
          <a:lstStyle/>
          <a:p>
            <a:pPr algn="just"/>
            <a:r>
              <a:rPr lang="en-AU" altLang="zh-CN" sz="1600" dirty="0"/>
              <a:t>It is possible to create a separate rule for each training sample.</a:t>
            </a:r>
          </a:p>
          <a:p>
            <a:pPr lvl="1" algn="just"/>
            <a:r>
              <a:rPr lang="en-AU" altLang="zh-CN" sz="1600" dirty="0"/>
              <a:t>Perfect Training Accuracy vs. Overfitting</a:t>
            </a:r>
          </a:p>
          <a:p>
            <a:pPr lvl="1" algn="just"/>
            <a:r>
              <a:rPr lang="en-AU" altLang="zh-CN" sz="1600" dirty="0"/>
              <a:t>Random Noise, Insufficient Samples</a:t>
            </a:r>
          </a:p>
          <a:p>
            <a:pPr algn="just"/>
            <a:endParaRPr lang="en-AU" altLang="zh-CN" sz="1200" dirty="0"/>
          </a:p>
          <a:p>
            <a:pPr algn="just"/>
            <a:r>
              <a:rPr lang="en-AU" altLang="zh-CN" sz="1600" dirty="0"/>
              <a:t>We want to capture the general underlying functions or trends.</a:t>
            </a:r>
          </a:p>
          <a:p>
            <a:pPr algn="just"/>
            <a:endParaRPr lang="en-AU" altLang="zh-CN" sz="1200" dirty="0"/>
          </a:p>
          <a:p>
            <a:pPr algn="just">
              <a:lnSpc>
                <a:spcPct val="170000"/>
              </a:lnSpc>
            </a:pPr>
            <a:r>
              <a:rPr lang="en-AU" altLang="zh-CN" sz="1600" dirty="0"/>
              <a:t>Definition</a:t>
            </a:r>
          </a:p>
          <a:p>
            <a:pPr lvl="1" algn="just">
              <a:lnSpc>
                <a:spcPct val="150000"/>
              </a:lnSpc>
            </a:pPr>
            <a:r>
              <a:rPr lang="en-AU" altLang="zh-CN" sz="1600" dirty="0"/>
              <a:t>Given a hypothesis space </a:t>
            </a:r>
            <a:r>
              <a:rPr lang="en-AU" altLang="zh-CN" sz="1600" i="1" dirty="0"/>
              <a:t>H</a:t>
            </a:r>
            <a:r>
              <a:rPr lang="en-AU" altLang="zh-CN" sz="1600" dirty="0"/>
              <a:t>, a hypothesis </a:t>
            </a:r>
            <a:r>
              <a:rPr lang="en-AU" altLang="zh-CN" sz="1600" i="1" dirty="0">
                <a:solidFill>
                  <a:srgbClr val="FF0000"/>
                </a:solidFill>
              </a:rPr>
              <a:t>h</a:t>
            </a:r>
            <a:r>
              <a:rPr lang="en-AU" altLang="zh-CN" sz="1600" dirty="0"/>
              <a:t> ∈ </a:t>
            </a:r>
            <a:r>
              <a:rPr lang="en-AU" altLang="zh-CN" sz="1600" i="1" dirty="0"/>
              <a:t>H</a:t>
            </a:r>
            <a:r>
              <a:rPr lang="en-AU" altLang="zh-CN" sz="1600" dirty="0"/>
              <a:t> is said to overfit the training data if there exists some alternative hypothesis </a:t>
            </a:r>
            <a:r>
              <a:rPr lang="en-AU" altLang="zh-CN" sz="1600" i="1" dirty="0">
                <a:solidFill>
                  <a:srgbClr val="7030A0"/>
                </a:solidFill>
              </a:rPr>
              <a:t>h</a:t>
            </a:r>
            <a:r>
              <a:rPr lang="en-AU" altLang="zh-CN" sz="1600" dirty="0">
                <a:solidFill>
                  <a:srgbClr val="7030A0"/>
                </a:solidFill>
                <a:latin typeface="Times New Roman"/>
                <a:cs typeface="Times New Roman"/>
              </a:rPr>
              <a:t>'</a:t>
            </a:r>
            <a:r>
              <a:rPr lang="en-AU" altLang="zh-CN" sz="1600" dirty="0"/>
              <a:t> ∈ </a:t>
            </a:r>
            <a:r>
              <a:rPr lang="en-AU" altLang="zh-CN" sz="1600" i="1" dirty="0"/>
              <a:t>H</a:t>
            </a:r>
            <a:r>
              <a:rPr lang="en-AU" altLang="zh-CN" sz="1600" dirty="0"/>
              <a:t>, such as </a:t>
            </a:r>
            <a:r>
              <a:rPr lang="en-AU" altLang="zh-CN" sz="1600" i="1" dirty="0">
                <a:solidFill>
                  <a:srgbClr val="FF0000"/>
                </a:solidFill>
              </a:rPr>
              <a:t>h</a:t>
            </a:r>
            <a:r>
              <a:rPr lang="en-AU" altLang="zh-CN" sz="1600" dirty="0"/>
              <a:t> has smaller error than </a:t>
            </a:r>
            <a:r>
              <a:rPr lang="en-AU" altLang="zh-CN" sz="1600" i="1" dirty="0">
                <a:solidFill>
                  <a:srgbClr val="7030A0"/>
                </a:solidFill>
              </a:rPr>
              <a:t>h</a:t>
            </a:r>
            <a:r>
              <a:rPr lang="en-AU" altLang="zh-CN" sz="1600" dirty="0">
                <a:solidFill>
                  <a:srgbClr val="7030A0"/>
                </a:solidFill>
                <a:latin typeface="Times New Roman"/>
                <a:cs typeface="Times New Roman"/>
              </a:rPr>
              <a:t>'</a:t>
            </a:r>
            <a:r>
              <a:rPr lang="en-AU" altLang="zh-CN" sz="1600" dirty="0">
                <a:solidFill>
                  <a:srgbClr val="7030A0"/>
                </a:solidFill>
              </a:rPr>
              <a:t> </a:t>
            </a:r>
            <a:r>
              <a:rPr lang="en-AU" altLang="zh-CN" sz="1600" dirty="0"/>
              <a:t>over the training samples, but </a:t>
            </a:r>
            <a:r>
              <a:rPr lang="en-AU" altLang="zh-CN" sz="1600" i="1" dirty="0">
                <a:solidFill>
                  <a:srgbClr val="7030A0"/>
                </a:solidFill>
              </a:rPr>
              <a:t>h</a:t>
            </a:r>
            <a:r>
              <a:rPr lang="en-AU" altLang="zh-CN" sz="1600" dirty="0">
                <a:solidFill>
                  <a:srgbClr val="7030A0"/>
                </a:solidFill>
                <a:latin typeface="Times New Roman"/>
                <a:cs typeface="Times New Roman"/>
              </a:rPr>
              <a:t>'</a:t>
            </a:r>
            <a:r>
              <a:rPr lang="en-AU" altLang="zh-CN" sz="1600" dirty="0"/>
              <a:t> has a smaller error than </a:t>
            </a:r>
            <a:r>
              <a:rPr lang="en-AU" altLang="zh-CN" sz="1600" i="1" dirty="0">
                <a:solidFill>
                  <a:srgbClr val="FF0000"/>
                </a:solidFill>
              </a:rPr>
              <a:t>h</a:t>
            </a:r>
            <a:r>
              <a:rPr lang="en-AU" altLang="zh-CN" sz="1600" dirty="0"/>
              <a:t> over the entire distribution of instances.</a:t>
            </a:r>
          </a:p>
          <a:p>
            <a:pPr algn="just"/>
            <a:endParaRPr lang="en-AU" altLang="zh-CN" sz="1200" dirty="0"/>
          </a:p>
          <a:p>
            <a:pPr algn="just">
              <a:lnSpc>
                <a:spcPct val="170000"/>
              </a:lnSpc>
            </a:pPr>
            <a:r>
              <a:rPr lang="en-AU" altLang="zh-CN" sz="1600" dirty="0"/>
              <a:t>Solutions</a:t>
            </a:r>
          </a:p>
          <a:p>
            <a:pPr lvl="1" algn="just"/>
            <a:r>
              <a:rPr lang="en-AU" altLang="zh-CN" sz="1600" dirty="0"/>
              <a:t>Stop growing the tree earlier.</a:t>
            </a:r>
          </a:p>
          <a:p>
            <a:pPr lvl="1" algn="just"/>
            <a:r>
              <a:rPr lang="en-AU" altLang="zh-CN" sz="1600" dirty="0"/>
              <a:t>Allow the tree to overfit the data and then post-prune the tree.</a:t>
            </a:r>
            <a:endParaRPr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25599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Pruning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  <p:sp>
        <p:nvSpPr>
          <p:cNvPr id="5" name="椭圆 4"/>
          <p:cNvSpPr/>
          <p:nvPr/>
        </p:nvSpPr>
        <p:spPr>
          <a:xfrm>
            <a:off x="1347692" y="1828800"/>
            <a:ext cx="457200" cy="457200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2109692" y="2667000"/>
            <a:ext cx="457200" cy="457200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576292" y="3581400"/>
            <a:ext cx="457200" cy="457200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643092" y="3581400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>
            <a:stCxn id="5" idx="5"/>
            <a:endCxn id="6" idx="1"/>
          </p:cNvCxnSpPr>
          <p:nvPr/>
        </p:nvCxnSpPr>
        <p:spPr>
          <a:xfrm rot="16200000" flipH="1">
            <a:off x="1699837" y="2257145"/>
            <a:ext cx="514910" cy="43871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6" idx="4"/>
            <a:endCxn id="7" idx="7"/>
          </p:cNvCxnSpPr>
          <p:nvPr/>
        </p:nvCxnSpPr>
        <p:spPr>
          <a:xfrm rot="5400000">
            <a:off x="1890338" y="3200400"/>
            <a:ext cx="524155" cy="371755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6" idx="4"/>
            <a:endCxn id="8" idx="1"/>
          </p:cNvCxnSpPr>
          <p:nvPr/>
        </p:nvCxnSpPr>
        <p:spPr>
          <a:xfrm rot="16200000" flipH="1">
            <a:off x="2262092" y="3200399"/>
            <a:ext cx="524155" cy="371755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5" idx="3"/>
          </p:cNvCxnSpPr>
          <p:nvPr/>
        </p:nvCxnSpPr>
        <p:spPr>
          <a:xfrm rot="5400000">
            <a:off x="966693" y="2295245"/>
            <a:ext cx="524155" cy="371755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endCxn id="5" idx="0"/>
          </p:cNvCxnSpPr>
          <p:nvPr/>
        </p:nvCxnSpPr>
        <p:spPr>
          <a:xfrm rot="5400000">
            <a:off x="1385792" y="1638300"/>
            <a:ext cx="3810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2286000" y="5605046"/>
            <a:ext cx="228600" cy="228600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4724400" y="5410200"/>
            <a:ext cx="228600" cy="228600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725649" y="5528846"/>
            <a:ext cx="1617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600" dirty="0"/>
              <a:t>Decision Nodes</a:t>
            </a:r>
            <a:endParaRPr lang="zh-CN" alt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5181600" y="5562600"/>
            <a:ext cx="123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600" dirty="0"/>
              <a:t>Leaf Nodes</a:t>
            </a:r>
            <a:endParaRPr lang="zh-CN" altLang="en-US" sz="1600" dirty="0"/>
          </a:p>
        </p:txBody>
      </p:sp>
      <p:sp>
        <p:nvSpPr>
          <p:cNvPr id="23" name="椭圆 22"/>
          <p:cNvSpPr/>
          <p:nvPr/>
        </p:nvSpPr>
        <p:spPr>
          <a:xfrm>
            <a:off x="5157693" y="1828006"/>
            <a:ext cx="457200" cy="457200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843493" y="2743200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箭头连接符 26"/>
          <p:cNvCxnSpPr>
            <a:stCxn id="23" idx="5"/>
          </p:cNvCxnSpPr>
          <p:nvPr/>
        </p:nvCxnSpPr>
        <p:spPr>
          <a:xfrm rot="16200000" flipH="1">
            <a:off x="5509838" y="2256351"/>
            <a:ext cx="514910" cy="43871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23" idx="3"/>
          </p:cNvCxnSpPr>
          <p:nvPr/>
        </p:nvCxnSpPr>
        <p:spPr>
          <a:xfrm rot="5400000">
            <a:off x="4776694" y="2294451"/>
            <a:ext cx="524155" cy="371755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endCxn id="23" idx="0"/>
          </p:cNvCxnSpPr>
          <p:nvPr/>
        </p:nvCxnSpPr>
        <p:spPr>
          <a:xfrm rot="5400000">
            <a:off x="5195793" y="1637506"/>
            <a:ext cx="3810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476186" y="42672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>
                <a:solidFill>
                  <a:srgbClr val="FF0000"/>
                </a:solidFill>
              </a:rPr>
              <a:t>1 </a:t>
            </a:r>
            <a:r>
              <a:rPr lang="en-AU" altLang="zh-CN" dirty="0"/>
              <a:t>: </a:t>
            </a:r>
            <a:r>
              <a:rPr lang="en-AU" altLang="zh-CN" dirty="0">
                <a:solidFill>
                  <a:srgbClr val="7030A0"/>
                </a:solidFill>
              </a:rPr>
              <a:t>3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566893" y="42672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>
                <a:solidFill>
                  <a:srgbClr val="FF0000"/>
                </a:solidFill>
              </a:rPr>
              <a:t>8 </a:t>
            </a:r>
            <a:r>
              <a:rPr lang="en-AU" altLang="zh-CN" dirty="0"/>
              <a:t>: </a:t>
            </a:r>
            <a:r>
              <a:rPr lang="en-AU" altLang="zh-CN" dirty="0">
                <a:solidFill>
                  <a:srgbClr val="7030A0"/>
                </a:solidFill>
              </a:rPr>
              <a:t>2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67293" y="344066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>
                <a:solidFill>
                  <a:srgbClr val="FF0000"/>
                </a:solidFill>
              </a:rPr>
              <a:t>9 </a:t>
            </a:r>
            <a:r>
              <a:rPr lang="en-AU" altLang="zh-CN" dirty="0"/>
              <a:t>: </a:t>
            </a:r>
            <a:r>
              <a:rPr lang="en-AU" altLang="zh-CN" dirty="0">
                <a:solidFill>
                  <a:srgbClr val="7030A0"/>
                </a:solidFill>
              </a:rPr>
              <a:t>5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36" name="右箭头 35"/>
          <p:cNvSpPr/>
          <p:nvPr/>
        </p:nvSpPr>
        <p:spPr>
          <a:xfrm>
            <a:off x="3557493" y="2667000"/>
            <a:ext cx="838200" cy="228600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7086600" y="2057400"/>
            <a:ext cx="15910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altLang="zh-CN" dirty="0">
                <a:solidFill>
                  <a:srgbClr val="002060"/>
                </a:solidFill>
              </a:rPr>
              <a:t>Training Set</a:t>
            </a:r>
          </a:p>
          <a:p>
            <a:pPr algn="r"/>
            <a:endParaRPr lang="en-AU" altLang="zh-CN" dirty="0">
              <a:solidFill>
                <a:srgbClr val="002060"/>
              </a:solidFill>
            </a:endParaRPr>
          </a:p>
          <a:p>
            <a:pPr algn="r"/>
            <a:r>
              <a:rPr lang="en-AU" altLang="zh-CN" dirty="0">
                <a:solidFill>
                  <a:srgbClr val="002060"/>
                </a:solidFill>
              </a:rPr>
              <a:t>Validation Set</a:t>
            </a:r>
          </a:p>
          <a:p>
            <a:pPr algn="r"/>
            <a:endParaRPr lang="en-AU" altLang="zh-CN" dirty="0">
              <a:solidFill>
                <a:srgbClr val="002060"/>
              </a:solidFill>
            </a:endParaRPr>
          </a:p>
          <a:p>
            <a:pPr algn="r"/>
            <a:r>
              <a:rPr lang="en-AU" altLang="zh-CN" dirty="0">
                <a:solidFill>
                  <a:srgbClr val="002060"/>
                </a:solidFill>
              </a:rPr>
              <a:t>Test Set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4724400" y="5791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77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35" grpId="0"/>
      <p:bldP spid="36" grpId="0" animBg="1"/>
      <p:bldP spid="38" grpId="0" build="allAtOnce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Entropy Bias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3190875"/>
          </a:xfrm>
        </p:spPr>
        <p:txBody>
          <a:bodyPr>
            <a:normAutofit lnSpcReduction="10000"/>
          </a:bodyPr>
          <a:lstStyle/>
          <a:p>
            <a:pPr algn="just"/>
            <a:r>
              <a:rPr lang="en-AU" altLang="zh-CN" sz="1600" dirty="0"/>
              <a:t>The entropy measure guides the entire tree building process.</a:t>
            </a:r>
          </a:p>
          <a:p>
            <a:pPr algn="just"/>
            <a:endParaRPr lang="en-AU" altLang="zh-CN" sz="1600" dirty="0"/>
          </a:p>
          <a:p>
            <a:pPr algn="just"/>
            <a:r>
              <a:rPr lang="en-AU" altLang="zh-CN" sz="1600" dirty="0"/>
              <a:t>There is a natural bias that favours attributes with many values.</a:t>
            </a:r>
          </a:p>
          <a:p>
            <a:pPr algn="just">
              <a:lnSpc>
                <a:spcPct val="110000"/>
              </a:lnSpc>
            </a:pPr>
            <a:endParaRPr lang="en-AU" altLang="zh-CN" sz="1600" dirty="0"/>
          </a:p>
          <a:p>
            <a:pPr algn="just">
              <a:lnSpc>
                <a:spcPct val="124000"/>
              </a:lnSpc>
            </a:pPr>
            <a:r>
              <a:rPr lang="en-AU" altLang="zh-CN" sz="1600" dirty="0"/>
              <a:t>Consider the attribute “Birth Date”</a:t>
            </a:r>
          </a:p>
          <a:p>
            <a:pPr lvl="1" algn="just">
              <a:lnSpc>
                <a:spcPct val="124000"/>
              </a:lnSpc>
            </a:pPr>
            <a:r>
              <a:rPr lang="en-AU" altLang="zh-CN" sz="1600" dirty="0"/>
              <a:t>Separate the training data into very small subsets.</a:t>
            </a:r>
          </a:p>
          <a:p>
            <a:pPr lvl="1" algn="just">
              <a:lnSpc>
                <a:spcPct val="124000"/>
              </a:lnSpc>
            </a:pPr>
            <a:r>
              <a:rPr lang="en-AU" altLang="zh-CN" sz="1600" dirty="0"/>
              <a:t>Very high information gain</a:t>
            </a:r>
          </a:p>
          <a:p>
            <a:pPr lvl="1" algn="just">
              <a:lnSpc>
                <a:spcPct val="124000"/>
              </a:lnSpc>
            </a:pPr>
            <a:r>
              <a:rPr lang="en-AU" altLang="zh-CN" sz="1600" dirty="0"/>
              <a:t>A very poor predicator of the target function over unseen instances.</a:t>
            </a:r>
          </a:p>
          <a:p>
            <a:pPr lvl="1" algn="just"/>
            <a:endParaRPr lang="en-AU" altLang="zh-CN" sz="1600" dirty="0"/>
          </a:p>
          <a:p>
            <a:pPr algn="just"/>
            <a:r>
              <a:rPr lang="en-AU" altLang="zh-CN" sz="1600" dirty="0"/>
              <a:t>Such attributes need to be penalized!</a:t>
            </a:r>
            <a:endParaRPr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667000" y="4495800"/>
          <a:ext cx="3747247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Equation" r:id="rId3" imgW="2654300" imgH="431800" progId="">
                  <p:embed/>
                </p:oleObj>
              </mc:Choice>
              <mc:Fallback>
                <p:oleObj name="Equation" r:id="rId3" imgW="2654300" imgH="431800" progId="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4495800"/>
                        <a:ext cx="3747247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667000" y="5486400"/>
          <a:ext cx="3768436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9" name="Equation" r:id="rId5" imgW="2590800" imgH="419100" progId="">
                  <p:embed/>
                </p:oleObj>
              </mc:Choice>
              <mc:Fallback>
                <p:oleObj name="Equation" r:id="rId5" imgW="2590800" imgH="419100" progId="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5486400"/>
                        <a:ext cx="3768436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482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Continuous Attributes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909675"/>
              </p:ext>
            </p:extLst>
          </p:nvPr>
        </p:nvGraphicFramePr>
        <p:xfrm>
          <a:off x="990603" y="1820446"/>
          <a:ext cx="7086597" cy="74168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1335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91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86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altLang="zh-CN" sz="1600" dirty="0"/>
                        <a:t>Temperature</a:t>
                      </a:r>
                      <a:endParaRPr lang="zh-CN" alt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dirty="0"/>
                        <a:t>40</a:t>
                      </a:r>
                      <a:endParaRPr lang="zh-CN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dirty="0"/>
                        <a:t>48</a:t>
                      </a:r>
                      <a:endParaRPr lang="zh-CN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dirty="0"/>
                        <a:t>60</a:t>
                      </a:r>
                      <a:endParaRPr lang="zh-CN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dirty="0"/>
                        <a:t>72</a:t>
                      </a:r>
                      <a:endParaRPr lang="zh-CN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dirty="0"/>
                        <a:t>80</a:t>
                      </a:r>
                      <a:endParaRPr lang="zh-CN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dirty="0"/>
                        <a:t>90</a:t>
                      </a:r>
                      <a:endParaRPr lang="zh-CN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altLang="zh-CN" dirty="0"/>
                        <a:t>Play Tennis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dirty="0"/>
                        <a:t>No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dirty="0"/>
                        <a:t>No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dirty="0"/>
                        <a:t>Yes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dirty="0"/>
                        <a:t>Yes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dirty="0"/>
                        <a:t>Yes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altLang="zh-CN" dirty="0"/>
                        <a:t>No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上箭头 5"/>
          <p:cNvSpPr/>
          <p:nvPr/>
        </p:nvSpPr>
        <p:spPr>
          <a:xfrm>
            <a:off x="4876800" y="2633246"/>
            <a:ext cx="45719" cy="5334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上箭头 6"/>
          <p:cNvSpPr/>
          <p:nvPr/>
        </p:nvSpPr>
        <p:spPr>
          <a:xfrm>
            <a:off x="7345681" y="2633246"/>
            <a:ext cx="45719" cy="5334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267200" y="3200400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600" dirty="0">
                <a:solidFill>
                  <a:srgbClr val="7030A0"/>
                </a:solidFill>
              </a:rPr>
              <a:t>Threshold </a:t>
            </a:r>
            <a:r>
              <a:rPr lang="en-AU" altLang="zh-CN" sz="1600" b="1" dirty="0">
                <a:solidFill>
                  <a:srgbClr val="7030A0"/>
                </a:solidFill>
              </a:rPr>
              <a:t>A</a:t>
            </a:r>
            <a:endParaRPr lang="zh-CN" altLang="en-US" sz="1600" b="1" dirty="0">
              <a:solidFill>
                <a:srgbClr val="7030A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11865" y="3200400"/>
            <a:ext cx="12891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600" dirty="0">
                <a:solidFill>
                  <a:srgbClr val="002060"/>
                </a:solidFill>
              </a:rPr>
              <a:t>Threshold </a:t>
            </a:r>
            <a:r>
              <a:rPr lang="en-AU" altLang="zh-CN" sz="1600" b="1" dirty="0">
                <a:solidFill>
                  <a:srgbClr val="002060"/>
                </a:solidFill>
              </a:rPr>
              <a:t>B</a:t>
            </a:r>
            <a:endParaRPr lang="zh-CN" altLang="en-US" sz="1600" b="1" dirty="0">
              <a:solidFill>
                <a:srgbClr val="00206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05200" y="990600"/>
            <a:ext cx="41047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600" dirty="0"/>
              <a:t>Samples are sorted based on </a:t>
            </a:r>
            <a:r>
              <a:rPr lang="en-AU" altLang="zh-CN" sz="1600" i="1" dirty="0">
                <a:solidFill>
                  <a:srgbClr val="1966B3"/>
                </a:solidFill>
              </a:rPr>
              <a:t>Temperature</a:t>
            </a:r>
            <a:r>
              <a:rPr lang="en-AU" altLang="zh-CN" sz="1600" dirty="0"/>
              <a:t>.</a:t>
            </a:r>
            <a:endParaRPr lang="zh-CN" altLang="en-US" sz="1600" dirty="0"/>
          </a:p>
        </p:txBody>
      </p:sp>
      <p:cxnSp>
        <p:nvCxnSpPr>
          <p:cNvPr id="12" name="直接箭头连接符 11"/>
          <p:cNvCxnSpPr>
            <a:stCxn id="10" idx="2"/>
          </p:cNvCxnSpPr>
          <p:nvPr/>
        </p:nvCxnSpPr>
        <p:spPr>
          <a:xfrm flipH="1">
            <a:off x="4495801" y="1329154"/>
            <a:ext cx="1061788" cy="465894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10" idx="2"/>
          </p:cNvCxnSpPr>
          <p:nvPr/>
        </p:nvCxnSpPr>
        <p:spPr>
          <a:xfrm>
            <a:off x="5557589" y="1329154"/>
            <a:ext cx="1376610" cy="465893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5607918"/>
              </p:ext>
            </p:extLst>
          </p:nvPr>
        </p:nvGraphicFramePr>
        <p:xfrm>
          <a:off x="1035050" y="4114800"/>
          <a:ext cx="674687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" name="Equation" r:id="rId3" imgW="4864100" imgH="393700" progId="">
                  <p:embed/>
                </p:oleObj>
              </mc:Choice>
              <mc:Fallback>
                <p:oleObj name="Equation" r:id="rId3" imgW="4864100" imgH="393700" progId="">
                  <p:embed/>
                  <p:pic>
                    <p:nvPicPr>
                      <p:cNvPr id="15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5050" y="4114800"/>
                        <a:ext cx="6746875" cy="54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786831"/>
              </p:ext>
            </p:extLst>
          </p:nvPr>
        </p:nvGraphicFramePr>
        <p:xfrm>
          <a:off x="1004888" y="5041900"/>
          <a:ext cx="6729412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3" name="Equation" r:id="rId5" imgW="4851400" imgH="393700" progId="">
                  <p:embed/>
                </p:oleObj>
              </mc:Choice>
              <mc:Fallback>
                <p:oleObj name="Equation" r:id="rId5" imgW="4851400" imgH="393700" progId="">
                  <p:embed/>
                  <p:pic>
                    <p:nvPicPr>
                      <p:cNvPr id="16" name="对象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4888" y="5041900"/>
                        <a:ext cx="6729412" cy="54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492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Reading Materials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77200" cy="4943475"/>
          </a:xfrm>
        </p:spPr>
        <p:txBody>
          <a:bodyPr>
            <a:normAutofit/>
          </a:bodyPr>
          <a:lstStyle/>
          <a:p>
            <a:pPr marL="342900" lvl="1" indent="-342900">
              <a:buClr>
                <a:schemeClr val="hlink"/>
              </a:buClr>
              <a:buFont typeface="Wingdings" pitchFamily="2" charset="2"/>
              <a:buChar char="v"/>
            </a:pPr>
            <a:r>
              <a:rPr lang="en-GB" sz="2000" dirty="0"/>
              <a:t>Online Tutorial</a:t>
            </a:r>
          </a:p>
          <a:p>
            <a:pPr marL="742950" lvl="2" indent="-342900">
              <a:lnSpc>
                <a:spcPct val="120000"/>
              </a:lnSpc>
              <a:buClr>
                <a:schemeClr val="hlink"/>
              </a:buClr>
              <a:buFont typeface="Wingdings" pitchFamily="2" charset="2"/>
              <a:buChar char="v"/>
            </a:pPr>
            <a:r>
              <a:rPr lang="en-GB" sz="1600" dirty="0"/>
              <a:t>http://www.decisiontrees.net/node/21 (with interactive demos)</a:t>
            </a:r>
          </a:p>
          <a:p>
            <a:pPr marL="742950" lvl="2" indent="-342900">
              <a:lnSpc>
                <a:spcPct val="120000"/>
              </a:lnSpc>
              <a:buClr>
                <a:schemeClr val="hlink"/>
              </a:buClr>
              <a:buFont typeface="Wingdings" pitchFamily="2" charset="2"/>
              <a:buChar char="v"/>
            </a:pPr>
            <a:r>
              <a:rPr lang="en-GB" sz="1600" dirty="0"/>
              <a:t>http://www.autonlab.org/tutorials/dtree18.pdf</a:t>
            </a:r>
          </a:p>
          <a:p>
            <a:pPr marL="742950" lvl="2" indent="-342900">
              <a:lnSpc>
                <a:spcPct val="120000"/>
              </a:lnSpc>
              <a:buClr>
                <a:schemeClr val="hlink"/>
              </a:buClr>
              <a:buFont typeface="Wingdings" pitchFamily="2" charset="2"/>
              <a:buChar char="v"/>
            </a:pPr>
            <a:r>
              <a:rPr lang="en-GB" sz="1600" dirty="0"/>
              <a:t>http://people.revoledu.com/kardi/tutorial/DecisionTree/index.html</a:t>
            </a:r>
          </a:p>
          <a:p>
            <a:pPr marL="742950" lvl="2" indent="-342900">
              <a:lnSpc>
                <a:spcPct val="120000"/>
              </a:lnSpc>
              <a:buClr>
                <a:schemeClr val="hlink"/>
              </a:buClr>
              <a:buFont typeface="Wingdings" pitchFamily="2" charset="2"/>
              <a:buChar char="v"/>
            </a:pPr>
            <a:r>
              <a:rPr lang="en-GB" sz="1600" dirty="0"/>
              <a:t>http://www.public.asu.edu/~kirkwood/DAStuff/decisiontrees/index.html</a:t>
            </a:r>
          </a:p>
          <a:p>
            <a:pPr marL="742950" lvl="2" indent="-342900">
              <a:buClr>
                <a:schemeClr val="hlink"/>
              </a:buClr>
              <a:buFont typeface="Wingdings" pitchFamily="2" charset="2"/>
              <a:buChar char="v"/>
            </a:pPr>
            <a:endParaRPr lang="en-GB" sz="1600" dirty="0"/>
          </a:p>
          <a:p>
            <a:pPr marL="342900" lvl="1" indent="-342900">
              <a:buClr>
                <a:schemeClr val="hlink"/>
              </a:buClr>
              <a:buFont typeface="Wingdings" pitchFamily="2" charset="2"/>
              <a:buChar char="v"/>
            </a:pPr>
            <a:r>
              <a:rPr lang="en-GB" altLang="zh-CN" sz="2000" dirty="0"/>
              <a:t>Tom Mitchell, </a:t>
            </a:r>
            <a:r>
              <a:rPr lang="en-GB" altLang="zh-CN" sz="2000" i="1" dirty="0"/>
              <a:t>Machine Learning, </a:t>
            </a:r>
            <a:r>
              <a:rPr lang="en-GB" altLang="zh-CN" sz="2000" dirty="0"/>
              <a:t>Chapters 3&amp;6, McGraw-Hill.</a:t>
            </a:r>
          </a:p>
          <a:p>
            <a:pPr marL="342900" lvl="1" indent="-342900">
              <a:buClr>
                <a:schemeClr val="hlink"/>
              </a:buClr>
              <a:buFont typeface="Wingdings" pitchFamily="2" charset="2"/>
              <a:buChar char="v"/>
            </a:pPr>
            <a:endParaRPr lang="en-GB" altLang="zh-CN" sz="2000" dirty="0"/>
          </a:p>
          <a:p>
            <a:pPr marL="342900" lvl="1" indent="-342900">
              <a:buClr>
                <a:schemeClr val="hlink"/>
              </a:buClr>
              <a:buFont typeface="Wingdings" pitchFamily="2" charset="2"/>
              <a:buChar char="v"/>
            </a:pPr>
            <a:r>
              <a:rPr lang="en-GB" altLang="zh-CN" sz="2000" dirty="0"/>
              <a:t>Additional reading about Naïve Bayes Classifier</a:t>
            </a:r>
          </a:p>
          <a:p>
            <a:pPr marL="742950" lvl="2" indent="-342900">
              <a:buClr>
                <a:schemeClr val="hlink"/>
              </a:buClr>
              <a:buFont typeface="Wingdings" pitchFamily="2" charset="2"/>
              <a:buChar char="v"/>
            </a:pPr>
            <a:r>
              <a:rPr lang="en-GB" altLang="zh-CN" sz="1800" dirty="0"/>
              <a:t>http://www-2.cs.cmu.edu/~tom/NewChapters.html</a:t>
            </a:r>
          </a:p>
          <a:p>
            <a:pPr marL="342900" lvl="1" indent="-342900">
              <a:buClr>
                <a:schemeClr val="hlink"/>
              </a:buClr>
              <a:buFont typeface="Wingdings" pitchFamily="2" charset="2"/>
              <a:buChar char="v"/>
            </a:pPr>
            <a:endParaRPr lang="en-GB" altLang="zh-CN" sz="2000" dirty="0"/>
          </a:p>
          <a:p>
            <a:pPr marL="342900" lvl="1" indent="-342900">
              <a:buClr>
                <a:schemeClr val="hlink"/>
              </a:buClr>
              <a:buFont typeface="Wingdings" pitchFamily="2" charset="2"/>
              <a:buChar char="v"/>
            </a:pPr>
            <a:r>
              <a:rPr lang="en-GB" altLang="zh-CN" sz="2000" dirty="0"/>
              <a:t>Software for text classification using Naïve Bayes Classifier</a:t>
            </a:r>
          </a:p>
          <a:p>
            <a:pPr marL="742950" lvl="2" indent="-342900">
              <a:buClr>
                <a:schemeClr val="hlink"/>
              </a:buClr>
              <a:buFont typeface="Wingdings" pitchFamily="2" charset="2"/>
              <a:buChar char="v"/>
            </a:pPr>
            <a:r>
              <a:rPr lang="en-GB" altLang="zh-CN" sz="1800" dirty="0"/>
              <a:t>http://www-2.cs.cmu.edu/afs/cs/project/theo-11/www/naive-bayes.html </a:t>
            </a:r>
            <a:endParaRPr lang="zh-CN" altLang="en-US" sz="1800" dirty="0"/>
          </a:p>
          <a:p>
            <a:pPr marL="742950" lvl="2" indent="-342900">
              <a:buClr>
                <a:schemeClr val="hlink"/>
              </a:buClr>
              <a:buFont typeface="Wingdings" pitchFamily="2" charset="2"/>
              <a:buChar char="v"/>
            </a:pPr>
            <a:endParaRPr lang="en-GB" sz="1600" dirty="0"/>
          </a:p>
          <a:p>
            <a:pPr marL="342900" lvl="1" indent="-342900">
              <a:buClr>
                <a:schemeClr val="hlink"/>
              </a:buClr>
              <a:buFont typeface="Wingdings" pitchFamily="2" charset="2"/>
              <a:buChar char="v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93446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Classifiers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cxnSp>
        <p:nvCxnSpPr>
          <p:cNvPr id="6" name="直接箭头连接符 5"/>
          <p:cNvCxnSpPr/>
          <p:nvPr/>
        </p:nvCxnSpPr>
        <p:spPr>
          <a:xfrm>
            <a:off x="1066800" y="5256212"/>
            <a:ext cx="44196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rot="5400000" flipH="1" flipV="1">
            <a:off x="-723106" y="3467100"/>
            <a:ext cx="3580606" cy="794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729885" y="526946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>
                <a:solidFill>
                  <a:srgbClr val="000000"/>
                </a:solidFill>
              </a:rPr>
              <a:t>Height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10800000">
            <a:off x="609600" y="2775089"/>
            <a:ext cx="461665" cy="80631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AU" altLang="zh-CN" dirty="0">
                <a:solidFill>
                  <a:srgbClr val="000000"/>
                </a:solidFill>
              </a:rPr>
              <a:t>Weight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67000" y="4343400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dirty="0">
                <a:solidFill>
                  <a:srgbClr val="C00000"/>
                </a:solidFill>
              </a:rPr>
              <a:t>Mary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24000" y="3810000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dirty="0">
                <a:solidFill>
                  <a:srgbClr val="C00000"/>
                </a:solidFill>
              </a:rPr>
              <a:t>Lisa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33600" y="3352800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dirty="0">
                <a:solidFill>
                  <a:srgbClr val="C00000"/>
                </a:solidFill>
              </a:rPr>
              <a:t>Jane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81400" y="3124200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dirty="0">
                <a:solidFill>
                  <a:schemeClr val="tx1">
                    <a:lumMod val="50000"/>
                  </a:schemeClr>
                </a:solidFill>
              </a:rPr>
              <a:t>Jack</a:t>
            </a:r>
            <a:endParaRPr lang="zh-CN" altLang="en-US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71800" y="2667000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dirty="0">
                <a:solidFill>
                  <a:schemeClr val="tx1">
                    <a:lumMod val="50000"/>
                  </a:schemeClr>
                </a:solidFill>
              </a:rPr>
              <a:t>Peter</a:t>
            </a:r>
            <a:endParaRPr lang="zh-CN" altLang="en-US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71800" y="3657600"/>
            <a:ext cx="522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dirty="0">
                <a:solidFill>
                  <a:schemeClr val="tx1">
                    <a:lumMod val="50000"/>
                  </a:schemeClr>
                </a:solidFill>
              </a:rPr>
              <a:t>Tom</a:t>
            </a:r>
            <a:endParaRPr lang="zh-CN" altLang="en-US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81200" y="2819400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dirty="0">
                <a:solidFill>
                  <a:schemeClr val="tx1">
                    <a:lumMod val="50000"/>
                  </a:schemeClr>
                </a:solidFill>
              </a:rPr>
              <a:t>Sam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057400" y="4038600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400" dirty="0">
                <a:solidFill>
                  <a:srgbClr val="C00000"/>
                </a:solidFill>
              </a:rPr>
              <a:t>Helen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cxnSp>
        <p:nvCxnSpPr>
          <p:cNvPr id="29" name="直接连接符 28"/>
          <p:cNvCxnSpPr/>
          <p:nvPr/>
        </p:nvCxnSpPr>
        <p:spPr>
          <a:xfrm rot="16200000" flipH="1">
            <a:off x="1219200" y="2514600"/>
            <a:ext cx="3200400" cy="1981200"/>
          </a:xfrm>
          <a:prstGeom prst="line">
            <a:avLst/>
          </a:prstGeom>
          <a:ln w="25400">
            <a:solidFill>
              <a:srgbClr val="0070C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6324600" y="3200400"/>
            <a:ext cx="1600200" cy="6096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altLang="zh-CN" i="1" dirty="0"/>
              <a:t>Z=f</a:t>
            </a:r>
            <a:r>
              <a:rPr lang="en-AU" altLang="zh-CN" dirty="0"/>
              <a:t>(</a:t>
            </a:r>
            <a:r>
              <a:rPr lang="en-AU" altLang="zh-CN" i="1" dirty="0" err="1"/>
              <a:t>x,y</a:t>
            </a:r>
            <a:r>
              <a:rPr lang="en-AU" altLang="zh-CN" dirty="0"/>
              <a:t>)</a:t>
            </a:r>
            <a:endParaRPr lang="zh-CN" altLang="en-US" dirty="0"/>
          </a:p>
        </p:txBody>
      </p:sp>
      <p:sp>
        <p:nvSpPr>
          <p:cNvPr id="31" name="上箭头 30"/>
          <p:cNvSpPr/>
          <p:nvPr/>
        </p:nvSpPr>
        <p:spPr>
          <a:xfrm flipH="1">
            <a:off x="7010400" y="2590800"/>
            <a:ext cx="228600" cy="533400"/>
          </a:xfrm>
          <a:prstGeom prst="upArrow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6553200" y="2133600"/>
            <a:ext cx="1129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>
                <a:solidFill>
                  <a:srgbClr val="000000"/>
                </a:solidFill>
              </a:rPr>
              <a:t>{boy, girl}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33" name="上箭头 32"/>
          <p:cNvSpPr/>
          <p:nvPr/>
        </p:nvSpPr>
        <p:spPr>
          <a:xfrm>
            <a:off x="6553200" y="3886200"/>
            <a:ext cx="152400" cy="685800"/>
          </a:xfrm>
          <a:prstGeom prst="upArrow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上箭头 33"/>
          <p:cNvSpPr/>
          <p:nvPr/>
        </p:nvSpPr>
        <p:spPr>
          <a:xfrm>
            <a:off x="7543800" y="3886200"/>
            <a:ext cx="152400" cy="685800"/>
          </a:xfrm>
          <a:prstGeom prst="upArrow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6248400" y="4648200"/>
            <a:ext cx="776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600" dirty="0">
                <a:solidFill>
                  <a:srgbClr val="000000"/>
                </a:solidFill>
              </a:rPr>
              <a:t>Height</a:t>
            </a:r>
            <a:endParaRPr lang="zh-CN" altLang="en-US" sz="1600" dirty="0">
              <a:solidFill>
                <a:srgbClr val="0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258258" y="4648200"/>
            <a:ext cx="8189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600" dirty="0">
                <a:solidFill>
                  <a:srgbClr val="000000"/>
                </a:solidFill>
              </a:rPr>
              <a:t>Weight</a:t>
            </a:r>
            <a:endParaRPr lang="zh-CN" altLang="en-US" sz="16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/>
      <p:bldP spid="33" grpId="0" animBg="1"/>
      <p:bldP spid="34" grpId="0" animBg="1"/>
      <p:bldP spid="35" grpId="0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Training a Classifier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pic>
        <p:nvPicPr>
          <p:cNvPr id="74754" name="Picture 2" descr="http://keres.meccahosting.com/~a0000c83/photos/image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4343400"/>
            <a:ext cx="3581400" cy="2173390"/>
          </a:xfrm>
          <a:prstGeom prst="rect">
            <a:avLst/>
          </a:prstGeom>
          <a:noFill/>
        </p:spPr>
      </p:pic>
      <p:pic>
        <p:nvPicPr>
          <p:cNvPr id="74756" name="Picture 4" descr="http://www.independent.co.uk/multimedia/archive/00026/pilot2_26917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066800"/>
            <a:ext cx="2800350" cy="3143250"/>
          </a:xfrm>
          <a:prstGeom prst="rect">
            <a:avLst/>
          </a:prstGeom>
          <a:noFill/>
        </p:spPr>
      </p:pic>
      <p:pic>
        <p:nvPicPr>
          <p:cNvPr id="74760" name="Picture 8" descr="http://student.ccbcmd.edu/elmo/cmsc202/lecture2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0800" y="3352800"/>
            <a:ext cx="2298825" cy="3168650"/>
          </a:xfrm>
          <a:prstGeom prst="rect">
            <a:avLst/>
          </a:prstGeom>
          <a:noFill/>
        </p:spPr>
      </p:pic>
      <p:pic>
        <p:nvPicPr>
          <p:cNvPr id="74762" name="Picture 10" descr="http://t2.gstatic.com/images?q=tbn:ei92It3g-pEqfM:http://www.informl.com/wp-content/uploads/2008/03/green_apple.jp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19600" y="1219200"/>
            <a:ext cx="1152525" cy="1152526"/>
          </a:xfrm>
          <a:prstGeom prst="rect">
            <a:avLst/>
          </a:prstGeom>
          <a:noFill/>
        </p:spPr>
      </p:pic>
      <p:pic>
        <p:nvPicPr>
          <p:cNvPr id="74766" name="Picture 14" descr="http://t1.gstatic.com/images?q=tbn:0xy96Wg61IrTRM:http://www.tuwidesign.com/tuwi/wp-content/uploads/2009/05/banana.jpg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867400" y="1295400"/>
            <a:ext cx="1219200" cy="952500"/>
          </a:xfrm>
          <a:prstGeom prst="rect">
            <a:avLst/>
          </a:prstGeom>
          <a:noFill/>
        </p:spPr>
      </p:pic>
      <p:pic>
        <p:nvPicPr>
          <p:cNvPr id="74768" name="Picture 16" descr="http://t2.gstatic.com/images?q=tbn:Xw76qmKNR5eBvM:http://pested.ifas.ufl.edu/newsletters/2009-01/lychee.jpg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391400" y="1295400"/>
            <a:ext cx="1181100" cy="904876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4050079" y="3124200"/>
            <a:ext cx="204592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Learning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Theorem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sp>
        <p:nvSpPr>
          <p:cNvPr id="5" name="Oval 4"/>
          <p:cNvSpPr/>
          <p:nvPr/>
        </p:nvSpPr>
        <p:spPr>
          <a:xfrm>
            <a:off x="6172200" y="1066800"/>
            <a:ext cx="1371600" cy="12954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7162800" y="1066800"/>
            <a:ext cx="1371600" cy="1295400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6842943"/>
              </p:ext>
            </p:extLst>
          </p:nvPr>
        </p:nvGraphicFramePr>
        <p:xfrm>
          <a:off x="2698750" y="3953708"/>
          <a:ext cx="332105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3" imgW="1485900" imgH="419100" progId="Equation.3">
                  <p:embed/>
                </p:oleObj>
              </mc:Choice>
              <mc:Fallback>
                <p:oleObj name="Equation" r:id="rId3" imgW="1485900" imgH="41910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8750" y="3953708"/>
                        <a:ext cx="3321050" cy="936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477000" y="3496508"/>
            <a:ext cx="1608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</a:rPr>
              <a:t>Prior probability</a:t>
            </a:r>
            <a:endParaRPr lang="zh-CN" altLang="en-US" sz="1600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33600" y="3048000"/>
            <a:ext cx="3353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</a:rPr>
              <a:t>Likelihood of evidence B if A is true</a:t>
            </a:r>
            <a:endParaRPr lang="zh-CN" altLang="en-US" sz="1600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3400" y="5105400"/>
            <a:ext cx="4357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</a:rPr>
              <a:t>Posterior probability of A given the evidence B</a:t>
            </a:r>
            <a:endParaRPr lang="zh-CN" altLang="en-US" sz="1600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05400" y="5477708"/>
            <a:ext cx="36968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</a:rPr>
              <a:t>Prior probability that evidence B is true</a:t>
            </a:r>
            <a:endParaRPr lang="zh-CN" altLang="en-US" sz="1600" dirty="0">
              <a:solidFill>
                <a:srgbClr val="000000"/>
              </a:solidFill>
            </a:endParaRPr>
          </a:p>
        </p:txBody>
      </p:sp>
      <p:cxnSp>
        <p:nvCxnSpPr>
          <p:cNvPr id="12" name="直接箭头连接符 11"/>
          <p:cNvCxnSpPr>
            <a:stCxn id="15" idx="2"/>
          </p:cNvCxnSpPr>
          <p:nvPr/>
        </p:nvCxnSpPr>
        <p:spPr>
          <a:xfrm>
            <a:off x="3810374" y="3386554"/>
            <a:ext cx="914026" cy="56715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0" idx="2"/>
          </p:cNvCxnSpPr>
          <p:nvPr/>
        </p:nvCxnSpPr>
        <p:spPr>
          <a:xfrm flipH="1">
            <a:off x="6019800" y="3835062"/>
            <a:ext cx="1261267" cy="34724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7" idx="0"/>
          </p:cNvCxnSpPr>
          <p:nvPr/>
        </p:nvCxnSpPr>
        <p:spPr>
          <a:xfrm flipH="1" flipV="1">
            <a:off x="5487147" y="4791908"/>
            <a:ext cx="1466676" cy="6858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V="1">
            <a:off x="2730548" y="4639508"/>
            <a:ext cx="546052" cy="46589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28649" y="1295400"/>
                <a:ext cx="51369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∪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−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∩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1295400"/>
                <a:ext cx="5136919" cy="461665"/>
              </a:xfrm>
              <a:prstGeom prst="rect">
                <a:avLst/>
              </a:prstGeom>
              <a:blipFill rotWithShape="1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28649" y="1981200"/>
                <a:ext cx="55162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∩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𝐵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1981200"/>
                <a:ext cx="5516254" cy="461665"/>
              </a:xfrm>
              <a:prstGeom prst="rect">
                <a:avLst/>
              </a:prstGeom>
              <a:blipFill rotWithShape="1">
                <a:blip r:embed="rId6" cstate="print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288607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Salmon vs. Tuna</a:t>
            </a:r>
          </a:p>
          <a:p>
            <a:endParaRPr lang="en-US" dirty="0"/>
          </a:p>
          <a:p>
            <a:r>
              <a:rPr lang="en-US" dirty="0"/>
              <a:t>Grab a fish at random.</a:t>
            </a:r>
          </a:p>
          <a:p>
            <a:endParaRPr lang="en-US" dirty="0"/>
          </a:p>
          <a:p>
            <a:r>
              <a:rPr lang="en-US" dirty="0"/>
              <a:t>P(</a:t>
            </a:r>
            <a:r>
              <a:rPr lang="el-GR" dirty="0"/>
              <a:t>ω</a:t>
            </a:r>
            <a:r>
              <a:rPr lang="en-US" baseline="-25000" dirty="0"/>
              <a:t>1</a:t>
            </a:r>
            <a:r>
              <a:rPr lang="en-US" dirty="0"/>
              <a:t>)=P(</a:t>
            </a:r>
            <a:r>
              <a:rPr lang="el-GR" dirty="0"/>
              <a:t>ω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P(</a:t>
            </a:r>
            <a:r>
              <a:rPr lang="el-GR" dirty="0"/>
              <a:t>ω</a:t>
            </a:r>
            <a:r>
              <a:rPr lang="en-US" baseline="-25000" dirty="0"/>
              <a:t>1</a:t>
            </a:r>
            <a:r>
              <a:rPr lang="en-US" dirty="0"/>
              <a:t>)&gt;P(</a:t>
            </a:r>
            <a:r>
              <a:rPr lang="el-GR" dirty="0"/>
              <a:t>ω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Additional information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446315"/>
              </p:ext>
            </p:extLst>
          </p:nvPr>
        </p:nvGraphicFramePr>
        <p:xfrm>
          <a:off x="838200" y="4495800"/>
          <a:ext cx="3338513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Equation" r:id="rId3" imgW="1562100" imgH="419100" progId="Equation.3">
                  <p:embed/>
                </p:oleObj>
              </mc:Choice>
              <mc:Fallback>
                <p:oleObj name="Equation" r:id="rId3" imgW="1562100" imgH="4191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495800"/>
                        <a:ext cx="3338513" cy="895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4038" name="Picture 6" descr="http://upload.wikimedia.org/wikipedia/commons/3/32/Tuna.jpg">
            <a:hlinkClick r:id="rId5" tooltip="Yellowfin tuna, Thunnus albacares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57800" y="1371600"/>
            <a:ext cx="2857500" cy="1971676"/>
          </a:xfrm>
          <a:prstGeom prst="rect">
            <a:avLst/>
          </a:prstGeom>
          <a:noFill/>
        </p:spPr>
      </p:pic>
      <p:pic>
        <p:nvPicPr>
          <p:cNvPr id="44040" name="Picture 8" descr="http://static.howstuffworks.com/gif/salmon-population-1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57800" y="3657600"/>
            <a:ext cx="2819400" cy="21145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Shooting Example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341947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Probability of Kill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P(A): 0.6 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P(B): 0.5</a:t>
            </a: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The target is killed with: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One shoot from A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One shoot from B</a:t>
            </a:r>
          </a:p>
          <a:p>
            <a:pPr lvl="1">
              <a:lnSpc>
                <a:spcPct val="120000"/>
              </a:lnSpc>
            </a:pP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What is the probability that it is shot down by A?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C: The target is killed.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7951845"/>
              </p:ext>
            </p:extLst>
          </p:nvPr>
        </p:nvGraphicFramePr>
        <p:xfrm>
          <a:off x="1106488" y="4992688"/>
          <a:ext cx="6761162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公式" r:id="rId3" imgW="4648200" imgH="469900" progId="Equation.3">
                  <p:embed/>
                </p:oleObj>
              </mc:Choice>
              <mc:Fallback>
                <p:oleObj name="公式" r:id="rId3" imgW="4648200" imgH="469900" progId="Equation.3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6488" y="4992688"/>
                        <a:ext cx="6761162" cy="684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861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524000"/>
            <a:ext cx="3048000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048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ample">
  <a:themeElements>
    <a:clrScheme name="sample 2">
      <a:dk1>
        <a:srgbClr val="113F71"/>
      </a:dk1>
      <a:lt1>
        <a:srgbClr val="FFFFFF"/>
      </a:lt1>
      <a:dk2>
        <a:srgbClr val="000000"/>
      </a:dk2>
      <a:lt2>
        <a:srgbClr val="C1D1D3"/>
      </a:lt2>
      <a:accent1>
        <a:srgbClr val="2D7ACF"/>
      </a:accent1>
      <a:accent2>
        <a:srgbClr val="99CC00"/>
      </a:accent2>
      <a:accent3>
        <a:srgbClr val="FFFFFF"/>
      </a:accent3>
      <a:accent4>
        <a:srgbClr val="0D345F"/>
      </a:accent4>
      <a:accent5>
        <a:srgbClr val="ADBEE4"/>
      </a:accent5>
      <a:accent6>
        <a:srgbClr val="8AB900"/>
      </a:accent6>
      <a:hlink>
        <a:srgbClr val="5AABCC"/>
      </a:hlink>
      <a:folHlink>
        <a:srgbClr val="BD9E61"/>
      </a:folHlink>
    </a:clrScheme>
    <a:fontScheme name="samp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2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sample 1">
        <a:dk1>
          <a:srgbClr val="1F52C0"/>
        </a:dk1>
        <a:lt1>
          <a:srgbClr val="FFFFFF"/>
        </a:lt1>
        <a:dk2>
          <a:srgbClr val="000000"/>
        </a:dk2>
        <a:lt2>
          <a:srgbClr val="D6E1E2"/>
        </a:lt2>
        <a:accent1>
          <a:srgbClr val="E38B55"/>
        </a:accent1>
        <a:accent2>
          <a:srgbClr val="CB81D5"/>
        </a:accent2>
        <a:accent3>
          <a:srgbClr val="FFFFFF"/>
        </a:accent3>
        <a:accent4>
          <a:srgbClr val="1945A4"/>
        </a:accent4>
        <a:accent5>
          <a:srgbClr val="EFC4B4"/>
        </a:accent5>
        <a:accent6>
          <a:srgbClr val="B874C1"/>
        </a:accent6>
        <a:hlink>
          <a:srgbClr val="705FC3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113F71"/>
        </a:dk1>
        <a:lt1>
          <a:srgbClr val="FFFFFF"/>
        </a:lt1>
        <a:dk2>
          <a:srgbClr val="000000"/>
        </a:dk2>
        <a:lt2>
          <a:srgbClr val="C1D1D3"/>
        </a:lt2>
        <a:accent1>
          <a:srgbClr val="2D7ACF"/>
        </a:accent1>
        <a:accent2>
          <a:srgbClr val="99CC00"/>
        </a:accent2>
        <a:accent3>
          <a:srgbClr val="FFFFFF"/>
        </a:accent3>
        <a:accent4>
          <a:srgbClr val="0D345F"/>
        </a:accent4>
        <a:accent5>
          <a:srgbClr val="ADBEE4"/>
        </a:accent5>
        <a:accent6>
          <a:srgbClr val="8AB900"/>
        </a:accent6>
        <a:hlink>
          <a:srgbClr val="5AABCC"/>
        </a:hlink>
        <a:folHlink>
          <a:srgbClr val="BD9E6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1F2163"/>
        </a:dk1>
        <a:lt1>
          <a:srgbClr val="FFFFFF"/>
        </a:lt1>
        <a:dk2>
          <a:srgbClr val="000000"/>
        </a:dk2>
        <a:lt2>
          <a:srgbClr val="CCD8DA"/>
        </a:lt2>
        <a:accent1>
          <a:srgbClr val="4067CA"/>
        </a:accent1>
        <a:accent2>
          <a:srgbClr val="00B4B0"/>
        </a:accent2>
        <a:accent3>
          <a:srgbClr val="FFFFFF"/>
        </a:accent3>
        <a:accent4>
          <a:srgbClr val="191B53"/>
        </a:accent4>
        <a:accent5>
          <a:srgbClr val="AFB8E1"/>
        </a:accent5>
        <a:accent6>
          <a:srgbClr val="00A39F"/>
        </a:accent6>
        <a:hlink>
          <a:srgbClr val="6DB1DF"/>
        </a:hlink>
        <a:folHlink>
          <a:srgbClr val="9292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11006</TotalTime>
  <Words>2150</Words>
  <Application>Microsoft Office PowerPoint</Application>
  <PresentationFormat>全屏显示(4:3)</PresentationFormat>
  <Paragraphs>595</Paragraphs>
  <Slides>45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45</vt:i4>
      </vt:variant>
    </vt:vector>
  </HeadingPairs>
  <TitlesOfParts>
    <vt:vector size="56" baseType="lpstr">
      <vt:lpstr>Arial</vt:lpstr>
      <vt:lpstr>Arial</vt:lpstr>
      <vt:lpstr>Calibri</vt:lpstr>
      <vt:lpstr>Cambria Math</vt:lpstr>
      <vt:lpstr>Times New Roman</vt:lpstr>
      <vt:lpstr>Verdana</vt:lpstr>
      <vt:lpstr>Wingdings</vt:lpstr>
      <vt:lpstr>sample</vt:lpstr>
      <vt:lpstr>Equation</vt:lpstr>
      <vt:lpstr>公式</vt:lpstr>
      <vt:lpstr>Document</vt:lpstr>
      <vt:lpstr>Bayes &amp; Decision Tree Classifiers</vt:lpstr>
      <vt:lpstr>Overview</vt:lpstr>
      <vt:lpstr>Classification</vt:lpstr>
      <vt:lpstr>Definition</vt:lpstr>
      <vt:lpstr>Classifiers</vt:lpstr>
      <vt:lpstr>Training a Classifier</vt:lpstr>
      <vt:lpstr>Bayes Theorem</vt:lpstr>
      <vt:lpstr>Fish Example</vt:lpstr>
      <vt:lpstr>Shooting Example</vt:lpstr>
      <vt:lpstr>Cancel Example</vt:lpstr>
      <vt:lpstr>Cancel Example</vt:lpstr>
      <vt:lpstr>Headache &amp; Flu Example</vt:lpstr>
      <vt:lpstr>Headache &amp; Flu Example</vt:lpstr>
      <vt:lpstr>PowerPoint 演示文稿</vt:lpstr>
      <vt:lpstr>Naïve Bayes Classifier</vt:lpstr>
      <vt:lpstr>Independence</vt:lpstr>
      <vt:lpstr>Conditional Independence</vt:lpstr>
      <vt:lpstr>Conditional Independence</vt:lpstr>
      <vt:lpstr>Conditional Independence</vt:lpstr>
      <vt:lpstr>Independent ≠ Uncorrelated</vt:lpstr>
      <vt:lpstr>Estimating P(αj|ωi)</vt:lpstr>
      <vt:lpstr>Tennis Example</vt:lpstr>
      <vt:lpstr>Tennis Example</vt:lpstr>
      <vt:lpstr>Text Classification Example</vt:lpstr>
      <vt:lpstr>Text Representation</vt:lpstr>
      <vt:lpstr>Text Representation</vt:lpstr>
      <vt:lpstr>Case Study: Newsgroups</vt:lpstr>
      <vt:lpstr>PowerPoint 演示文稿</vt:lpstr>
      <vt:lpstr>Decision Making</vt:lpstr>
      <vt:lpstr>A Survey Dataset</vt:lpstr>
      <vt:lpstr>A Survey Dataset</vt:lpstr>
      <vt:lpstr>A Tree Model</vt:lpstr>
      <vt:lpstr>Another Tree Model</vt:lpstr>
      <vt:lpstr>Some Notes …</vt:lpstr>
      <vt:lpstr>PowerPoint 演示文稿</vt:lpstr>
      <vt:lpstr>ID3</vt:lpstr>
      <vt:lpstr>Entropy</vt:lpstr>
      <vt:lpstr>Attribute Selection</vt:lpstr>
      <vt:lpstr>ID3 Framework</vt:lpstr>
      <vt:lpstr>ID3 Framework</vt:lpstr>
      <vt:lpstr>Overfitting</vt:lpstr>
      <vt:lpstr>Pruning</vt:lpstr>
      <vt:lpstr>Entropy Bias</vt:lpstr>
      <vt:lpstr>Continuous Attributes</vt:lpstr>
      <vt:lpstr>Reading Materials</vt:lpstr>
    </vt:vector>
  </TitlesOfParts>
  <Company>GuildDesign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ThemeGallery.com</dc:creator>
  <cp:lastModifiedBy>Admin</cp:lastModifiedBy>
  <cp:revision>2044</cp:revision>
  <dcterms:created xsi:type="dcterms:W3CDTF">2004-08-26T06:30:40Z</dcterms:created>
  <dcterms:modified xsi:type="dcterms:W3CDTF">2019-06-07T06:37:04Z</dcterms:modified>
</cp:coreProperties>
</file>